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7"/>
  </p:notesMasterIdLst>
  <p:sldIdLst>
    <p:sldId id="256" r:id="rId2"/>
    <p:sldId id="257" r:id="rId3"/>
    <p:sldId id="258" r:id="rId4"/>
    <p:sldId id="259" r:id="rId5"/>
    <p:sldId id="260" r:id="rId6"/>
    <p:sldId id="261" r:id="rId7"/>
    <p:sldId id="263" r:id="rId8"/>
    <p:sldId id="264" r:id="rId9"/>
    <p:sldId id="266" r:id="rId10"/>
    <p:sldId id="262" r:id="rId11"/>
    <p:sldId id="265" r:id="rId12"/>
    <p:sldId id="267" r:id="rId13"/>
    <p:sldId id="271" r:id="rId14"/>
    <p:sldId id="279" r:id="rId15"/>
    <p:sldId id="268" r:id="rId16"/>
    <p:sldId id="269" r:id="rId17"/>
    <p:sldId id="270" r:id="rId18"/>
    <p:sldId id="272" r:id="rId19"/>
    <p:sldId id="273" r:id="rId20"/>
    <p:sldId id="274" r:id="rId21"/>
    <p:sldId id="275" r:id="rId22"/>
    <p:sldId id="276" r:id="rId23"/>
    <p:sldId id="280" r:id="rId24"/>
    <p:sldId id="277" r:id="rId25"/>
    <p:sldId id="27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84"/>
    <p:restoredTop sz="67568"/>
  </p:normalViewPr>
  <p:slideViewPr>
    <p:cSldViewPr snapToGrid="0" snapToObjects="1">
      <p:cViewPr varScale="1">
        <p:scale>
          <a:sx n="77" d="100"/>
          <a:sy n="77" d="100"/>
        </p:scale>
        <p:origin x="2070"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C29C26-2354-9A40-B2C3-FD8938A3028F}" type="datetimeFigureOut">
              <a:rPr lang="en-US" smtClean="0"/>
              <a:t>12/3/2018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5121A4-581E-EB46-9172-E3CEF353BB9A}" type="slidenum">
              <a:rPr lang="en-US" smtClean="0"/>
              <a:t>‹#›</a:t>
            </a:fld>
            <a:endParaRPr lang="en-US"/>
          </a:p>
        </p:txBody>
      </p:sp>
    </p:spTree>
    <p:extLst>
      <p:ext uri="{BB962C8B-B14F-4D97-AF65-F5344CB8AC3E}">
        <p14:creationId xmlns:p14="http://schemas.microsoft.com/office/powerpoint/2010/main" val="2059783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t"/>
            <a:br>
              <a:rPr lang="en-NZ" dirty="0"/>
            </a:br>
            <a:r>
              <a:rPr lang="en-NZ" sz="1200" b="1" i="0" u="none" strike="noStrike" kern="1200" dirty="0">
                <a:solidFill>
                  <a:schemeClr val="tx1"/>
                </a:solidFill>
                <a:effectLst/>
                <a:latin typeface="+mn-lt"/>
                <a:ea typeface="+mn-ea"/>
                <a:cs typeface="+mn-cs"/>
              </a:rPr>
              <a:t>Measuring and Monitoring Overtime</a:t>
            </a:r>
            <a:endParaRPr lang="en-NZ" b="1" dirty="0">
              <a:effectLst/>
            </a:endParaRPr>
          </a:p>
          <a:p>
            <a:pPr rtl="0" fontAlgn="t"/>
            <a:r>
              <a:rPr lang="en-NZ" sz="1200" b="0" i="0" u="none" strike="noStrike" kern="1200" dirty="0">
                <a:solidFill>
                  <a:schemeClr val="tx1"/>
                </a:solidFill>
                <a:effectLst/>
                <a:latin typeface="+mn-lt"/>
                <a:ea typeface="+mn-ea"/>
                <a:cs typeface="+mn-cs"/>
              </a:rPr>
              <a:t>In my work as facilitator in PLD contracts I establish a robust measure of student thinking mainly using Number and always referenced to the NZC Levels. This measure is repeated every term so that overtime a pattern of behaviour for each cohort, each class and each student is established. After a few terms I construct a report which summaries this material in a way for HODs and teachers to reflect on every student, class, cohort  and their own practice. Several of these reports later I think I am ready to share some insights. </a:t>
            </a:r>
            <a:endParaRPr lang="en-NZ" dirty="0">
              <a:effectLst/>
            </a:endParaRPr>
          </a:p>
        </p:txBody>
      </p:sp>
      <p:sp>
        <p:nvSpPr>
          <p:cNvPr id="4" name="Slide Number Placeholder 3"/>
          <p:cNvSpPr>
            <a:spLocks noGrp="1"/>
          </p:cNvSpPr>
          <p:nvPr>
            <p:ph type="sldNum" sz="quarter" idx="5"/>
          </p:nvPr>
        </p:nvSpPr>
        <p:spPr/>
        <p:txBody>
          <a:bodyPr/>
          <a:lstStyle/>
          <a:p>
            <a:fld id="{A75121A4-581E-EB46-9172-E3CEF353BB9A}" type="slidenum">
              <a:rPr lang="en-US" smtClean="0"/>
              <a:t>1</a:t>
            </a:fld>
            <a:endParaRPr lang="en-US"/>
          </a:p>
        </p:txBody>
      </p:sp>
    </p:spTree>
    <p:extLst>
      <p:ext uri="{BB962C8B-B14F-4D97-AF65-F5344CB8AC3E}">
        <p14:creationId xmlns:p14="http://schemas.microsoft.com/office/powerpoint/2010/main" val="2231893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looking a a bar graph of all Term measures across 2 years.</a:t>
            </a:r>
          </a:p>
        </p:txBody>
      </p:sp>
      <p:sp>
        <p:nvSpPr>
          <p:cNvPr id="4" name="Slide Number Placeholder 3"/>
          <p:cNvSpPr>
            <a:spLocks noGrp="1"/>
          </p:cNvSpPr>
          <p:nvPr>
            <p:ph type="sldNum" sz="quarter" idx="5"/>
          </p:nvPr>
        </p:nvSpPr>
        <p:spPr/>
        <p:txBody>
          <a:bodyPr/>
          <a:lstStyle/>
          <a:p>
            <a:fld id="{A75121A4-581E-EB46-9172-E3CEF353BB9A}" type="slidenum">
              <a:rPr lang="en-US" smtClean="0"/>
              <a:t>10</a:t>
            </a:fld>
            <a:endParaRPr lang="en-US"/>
          </a:p>
        </p:txBody>
      </p:sp>
    </p:spTree>
    <p:extLst>
      <p:ext uri="{BB962C8B-B14F-4D97-AF65-F5344CB8AC3E}">
        <p14:creationId xmlns:p14="http://schemas.microsoft.com/office/powerpoint/2010/main" val="1773172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colours</a:t>
            </a:r>
            <a:r>
              <a:rPr lang="en-US" dirty="0"/>
              <a:t> are the NZC levels. We want Yellow, Blue Green.</a:t>
            </a:r>
          </a:p>
        </p:txBody>
      </p:sp>
      <p:sp>
        <p:nvSpPr>
          <p:cNvPr id="4" name="Slide Number Placeholder 3"/>
          <p:cNvSpPr>
            <a:spLocks noGrp="1"/>
          </p:cNvSpPr>
          <p:nvPr>
            <p:ph type="sldNum" sz="quarter" idx="5"/>
          </p:nvPr>
        </p:nvSpPr>
        <p:spPr/>
        <p:txBody>
          <a:bodyPr/>
          <a:lstStyle/>
          <a:p>
            <a:fld id="{A75121A4-581E-EB46-9172-E3CEF353BB9A}" type="slidenum">
              <a:rPr lang="en-US" smtClean="0"/>
              <a:t>11</a:t>
            </a:fld>
            <a:endParaRPr lang="en-US"/>
          </a:p>
        </p:txBody>
      </p:sp>
    </p:spTree>
    <p:extLst>
      <p:ext uri="{BB962C8B-B14F-4D97-AF65-F5344CB8AC3E}">
        <p14:creationId xmlns:p14="http://schemas.microsoft.com/office/powerpoint/2010/main" val="1848164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students, 80% or so attained Yellow, Blue, Green. This means these students will be successful in Year 11 NCEA L1. This knowledge is based on previous experience. All Blue and </a:t>
            </a:r>
            <a:r>
              <a:rPr lang="en-US" dirty="0" err="1"/>
              <a:t>gree</a:t>
            </a:r>
            <a:r>
              <a:rPr lang="en-US" dirty="0"/>
              <a:t> students will gain mostly Merit and Excellence. There are about 40 students who will struggle and will need the best teaching, nurturing and care. </a:t>
            </a:r>
          </a:p>
          <a:p>
            <a:endParaRPr lang="en-US" dirty="0"/>
          </a:p>
          <a:p>
            <a:r>
              <a:rPr lang="en-US" dirty="0"/>
              <a:t>I notice a persistent echo of Level 2. These names do not appear to change. I wonder why?</a:t>
            </a:r>
          </a:p>
        </p:txBody>
      </p:sp>
      <p:sp>
        <p:nvSpPr>
          <p:cNvPr id="4" name="Slide Number Placeholder 3"/>
          <p:cNvSpPr>
            <a:spLocks noGrp="1"/>
          </p:cNvSpPr>
          <p:nvPr>
            <p:ph type="sldNum" sz="quarter" idx="5"/>
          </p:nvPr>
        </p:nvSpPr>
        <p:spPr/>
        <p:txBody>
          <a:bodyPr/>
          <a:lstStyle/>
          <a:p>
            <a:fld id="{A75121A4-581E-EB46-9172-E3CEF353BB9A}" type="slidenum">
              <a:rPr lang="en-US" smtClean="0"/>
              <a:t>12</a:t>
            </a:fld>
            <a:endParaRPr lang="en-US"/>
          </a:p>
        </p:txBody>
      </p:sp>
    </p:spTree>
    <p:extLst>
      <p:ext uri="{BB962C8B-B14F-4D97-AF65-F5344CB8AC3E}">
        <p14:creationId xmlns:p14="http://schemas.microsoft.com/office/powerpoint/2010/main" val="251728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trend is increasing. It moves from about 3 to over 4. This is expectation gain of 1NZC Level in two years. </a:t>
            </a:r>
          </a:p>
        </p:txBody>
      </p:sp>
      <p:sp>
        <p:nvSpPr>
          <p:cNvPr id="4" name="Slide Number Placeholder 3"/>
          <p:cNvSpPr>
            <a:spLocks noGrp="1"/>
          </p:cNvSpPr>
          <p:nvPr>
            <p:ph type="sldNum" sz="quarter" idx="5"/>
          </p:nvPr>
        </p:nvSpPr>
        <p:spPr/>
        <p:txBody>
          <a:bodyPr/>
          <a:lstStyle/>
          <a:p>
            <a:fld id="{A75121A4-581E-EB46-9172-E3CEF353BB9A}" type="slidenum">
              <a:rPr lang="en-US" smtClean="0"/>
              <a:t>13</a:t>
            </a:fld>
            <a:endParaRPr lang="en-US"/>
          </a:p>
        </p:txBody>
      </p:sp>
    </p:spTree>
    <p:extLst>
      <p:ext uri="{BB962C8B-B14F-4D97-AF65-F5344CB8AC3E}">
        <p14:creationId xmlns:p14="http://schemas.microsoft.com/office/powerpoint/2010/main" val="2054890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 </a:t>
            </a:r>
            <a:r>
              <a:rPr lang="en-US" dirty="0" err="1"/>
              <a:t>Mult</a:t>
            </a:r>
            <a:r>
              <a:rPr lang="en-US" dirty="0"/>
              <a:t>!</a:t>
            </a:r>
          </a:p>
          <a:p>
            <a:endParaRPr lang="en-US" dirty="0"/>
          </a:p>
          <a:p>
            <a:r>
              <a:rPr lang="en-US" dirty="0"/>
              <a:t>We tried to get to 80+%. The Year 9 data showed a strong chance of doing that. Teenagers at Year 9 become teenagers at Year 10 and many things change. </a:t>
            </a:r>
          </a:p>
          <a:p>
            <a:pPr marL="171450" indent="-171450">
              <a:buFontTx/>
              <a:buChar char="-"/>
            </a:pPr>
            <a:r>
              <a:rPr lang="en-US" dirty="0"/>
              <a:t>They drop back from Year 9 firstly, the summer leak. </a:t>
            </a:r>
          </a:p>
          <a:p>
            <a:pPr marL="171450" indent="-171450">
              <a:buFontTx/>
              <a:buChar char="-"/>
            </a:pPr>
            <a:r>
              <a:rPr lang="en-US" dirty="0"/>
              <a:t>Two terms later they have returned to the previous measure</a:t>
            </a:r>
          </a:p>
          <a:p>
            <a:pPr marL="171450" indent="-171450">
              <a:buFontTx/>
              <a:buChar char="-"/>
            </a:pPr>
            <a:r>
              <a:rPr lang="en-US" dirty="0"/>
              <a:t>Then Spring comes after Winter and the droop begins.</a:t>
            </a:r>
          </a:p>
          <a:p>
            <a:pPr marL="171450" indent="-171450">
              <a:buFontTx/>
              <a:buChar char="-"/>
            </a:pPr>
            <a:endParaRPr lang="en-US" dirty="0"/>
          </a:p>
          <a:p>
            <a:pPr marL="171450" indent="-171450">
              <a:buFontTx/>
              <a:buChar char="-"/>
            </a:pPr>
            <a:r>
              <a:rPr lang="en-US" dirty="0"/>
              <a:t>Year 10 students learn lots. They are undergoing a brain rebuild (M-Wallis research) and they are growing up and we are living in a very modern world.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75121A4-581E-EB46-9172-E3CEF353BB9A}" type="slidenum">
              <a:rPr lang="en-US" smtClean="0"/>
              <a:t>14</a:t>
            </a:fld>
            <a:endParaRPr lang="en-US"/>
          </a:p>
        </p:txBody>
      </p:sp>
    </p:spTree>
    <p:extLst>
      <p:ext uri="{BB962C8B-B14F-4D97-AF65-F5344CB8AC3E}">
        <p14:creationId xmlns:p14="http://schemas.microsoft.com/office/powerpoint/2010/main" val="3758063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the data form a new perspective. </a:t>
            </a:r>
          </a:p>
        </p:txBody>
      </p:sp>
      <p:sp>
        <p:nvSpPr>
          <p:cNvPr id="4" name="Slide Number Placeholder 3"/>
          <p:cNvSpPr>
            <a:spLocks noGrp="1"/>
          </p:cNvSpPr>
          <p:nvPr>
            <p:ph type="sldNum" sz="quarter" idx="5"/>
          </p:nvPr>
        </p:nvSpPr>
        <p:spPr/>
        <p:txBody>
          <a:bodyPr/>
          <a:lstStyle/>
          <a:p>
            <a:fld id="{A75121A4-581E-EB46-9172-E3CEF353BB9A}" type="slidenum">
              <a:rPr lang="en-US" smtClean="0"/>
              <a:t>15</a:t>
            </a:fld>
            <a:endParaRPr lang="en-US"/>
          </a:p>
        </p:txBody>
      </p:sp>
    </p:spTree>
    <p:extLst>
      <p:ext uri="{BB962C8B-B14F-4D97-AF65-F5344CB8AC3E}">
        <p14:creationId xmlns:p14="http://schemas.microsoft.com/office/powerpoint/2010/main" val="3808093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5121A4-581E-EB46-9172-E3CEF353BB9A}" type="slidenum">
              <a:rPr lang="en-US" smtClean="0"/>
              <a:t>16</a:t>
            </a:fld>
            <a:endParaRPr lang="en-US"/>
          </a:p>
        </p:txBody>
      </p:sp>
    </p:spTree>
    <p:extLst>
      <p:ext uri="{BB962C8B-B14F-4D97-AF65-F5344CB8AC3E}">
        <p14:creationId xmlns:p14="http://schemas.microsoft.com/office/powerpoint/2010/main" val="1477168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Higglety-pigglety</a:t>
            </a:r>
            <a:r>
              <a:rPr lang="en-US" dirty="0"/>
              <a:t> messy learning. Never trust one test. It is a measure from that day and does not ask the thousand other questions we could have asked. </a:t>
            </a:r>
          </a:p>
        </p:txBody>
      </p:sp>
      <p:sp>
        <p:nvSpPr>
          <p:cNvPr id="4" name="Slide Number Placeholder 3"/>
          <p:cNvSpPr>
            <a:spLocks noGrp="1"/>
          </p:cNvSpPr>
          <p:nvPr>
            <p:ph type="sldNum" sz="quarter" idx="5"/>
          </p:nvPr>
        </p:nvSpPr>
        <p:spPr/>
        <p:txBody>
          <a:bodyPr/>
          <a:lstStyle/>
          <a:p>
            <a:fld id="{A75121A4-581E-EB46-9172-E3CEF353BB9A}" type="slidenum">
              <a:rPr lang="en-US" smtClean="0"/>
              <a:t>19</a:t>
            </a:fld>
            <a:endParaRPr lang="en-US"/>
          </a:p>
        </p:txBody>
      </p:sp>
    </p:spTree>
    <p:extLst>
      <p:ext uri="{BB962C8B-B14F-4D97-AF65-F5344CB8AC3E}">
        <p14:creationId xmlns:p14="http://schemas.microsoft.com/office/powerpoint/2010/main" val="193649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a:t>
            </a:r>
          </a:p>
        </p:txBody>
      </p:sp>
      <p:sp>
        <p:nvSpPr>
          <p:cNvPr id="4" name="Slide Number Placeholder 3"/>
          <p:cNvSpPr>
            <a:spLocks noGrp="1"/>
          </p:cNvSpPr>
          <p:nvPr>
            <p:ph type="sldNum" sz="quarter" idx="5"/>
          </p:nvPr>
        </p:nvSpPr>
        <p:spPr/>
        <p:txBody>
          <a:bodyPr/>
          <a:lstStyle/>
          <a:p>
            <a:fld id="{A75121A4-581E-EB46-9172-E3CEF353BB9A}" type="slidenum">
              <a:rPr lang="en-US" smtClean="0"/>
              <a:t>20</a:t>
            </a:fld>
            <a:endParaRPr lang="en-US"/>
          </a:p>
        </p:txBody>
      </p:sp>
    </p:spTree>
    <p:extLst>
      <p:ext uri="{BB962C8B-B14F-4D97-AF65-F5344CB8AC3E}">
        <p14:creationId xmlns:p14="http://schemas.microsoft.com/office/powerpoint/2010/main" val="917832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a:t>
            </a:r>
          </a:p>
        </p:txBody>
      </p:sp>
      <p:sp>
        <p:nvSpPr>
          <p:cNvPr id="4" name="Slide Number Placeholder 3"/>
          <p:cNvSpPr>
            <a:spLocks noGrp="1"/>
          </p:cNvSpPr>
          <p:nvPr>
            <p:ph type="sldNum" sz="quarter" idx="5"/>
          </p:nvPr>
        </p:nvSpPr>
        <p:spPr/>
        <p:txBody>
          <a:bodyPr/>
          <a:lstStyle/>
          <a:p>
            <a:fld id="{A75121A4-581E-EB46-9172-E3CEF353BB9A}" type="slidenum">
              <a:rPr lang="en-US" smtClean="0"/>
              <a:t>21</a:t>
            </a:fld>
            <a:endParaRPr lang="en-US"/>
          </a:p>
        </p:txBody>
      </p:sp>
    </p:spTree>
    <p:extLst>
      <p:ext uri="{BB962C8B-B14F-4D97-AF65-F5344CB8AC3E}">
        <p14:creationId xmlns:p14="http://schemas.microsoft.com/office/powerpoint/2010/main" val="437368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see a lot of tests, examinations, assessments and the data is collected and stored. All carefully planned and executed, the students obediently trying and teachers earnestly marking.</a:t>
            </a:r>
          </a:p>
          <a:p>
            <a:endParaRPr lang="en-US" dirty="0"/>
          </a:p>
          <a:p>
            <a:r>
              <a:rPr lang="en-US" dirty="0"/>
              <a:t>I ask “What use is made of data?” and often the answer is nothing or ”We had to do that”. </a:t>
            </a:r>
          </a:p>
          <a:p>
            <a:r>
              <a:rPr lang="en-US" dirty="0"/>
              <a:t>I ask “How does your data relate to the NZC levels?” and often, ”I am not sure.”</a:t>
            </a:r>
          </a:p>
          <a:p>
            <a:r>
              <a:rPr lang="en-US" dirty="0"/>
              <a:t>I ask ”What did these students do last year?, in the previous school?, in other learning areas?” and the answer is, “We like our own data”. </a:t>
            </a:r>
          </a:p>
          <a:p>
            <a:endParaRPr lang="en-US" dirty="0"/>
          </a:p>
          <a:p>
            <a:r>
              <a:rPr lang="en-US" dirty="0"/>
              <a:t>End of topic tests are not designed for a class but across a cohort. So I ask “How do these tests help you design learning?” and the answer is usually “We have to do them and no I do not use them”. </a:t>
            </a:r>
          </a:p>
          <a:p>
            <a:endParaRPr lang="en-US" dirty="0"/>
          </a:p>
          <a:p>
            <a:r>
              <a:rPr lang="en-US" dirty="0"/>
              <a:t>I notice that the underlying thinking is not monitored and most of the data collected is never used, or certainly never used to its potential.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75121A4-581E-EB46-9172-E3CEF353BB9A}" type="slidenum">
              <a:rPr lang="en-US" smtClean="0"/>
              <a:t>2</a:t>
            </a:fld>
            <a:endParaRPr lang="en-US"/>
          </a:p>
        </p:txBody>
      </p:sp>
    </p:spTree>
    <p:extLst>
      <p:ext uri="{BB962C8B-B14F-4D97-AF65-F5344CB8AC3E}">
        <p14:creationId xmlns:p14="http://schemas.microsoft.com/office/powerpoint/2010/main" val="2662267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what do you see?</a:t>
            </a:r>
          </a:p>
        </p:txBody>
      </p:sp>
      <p:sp>
        <p:nvSpPr>
          <p:cNvPr id="4" name="Slide Number Placeholder 3"/>
          <p:cNvSpPr>
            <a:spLocks noGrp="1"/>
          </p:cNvSpPr>
          <p:nvPr>
            <p:ph type="sldNum" sz="quarter" idx="5"/>
          </p:nvPr>
        </p:nvSpPr>
        <p:spPr/>
        <p:txBody>
          <a:bodyPr/>
          <a:lstStyle/>
          <a:p>
            <a:fld id="{A75121A4-581E-EB46-9172-E3CEF353BB9A}" type="slidenum">
              <a:rPr lang="en-US" smtClean="0"/>
              <a:t>22</a:t>
            </a:fld>
            <a:endParaRPr lang="en-US"/>
          </a:p>
        </p:txBody>
      </p:sp>
    </p:spTree>
    <p:extLst>
      <p:ext uri="{BB962C8B-B14F-4D97-AF65-F5344CB8AC3E}">
        <p14:creationId xmlns:p14="http://schemas.microsoft.com/office/powerpoint/2010/main" val="1765630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t>
            </a:r>
          </a:p>
        </p:txBody>
      </p:sp>
      <p:sp>
        <p:nvSpPr>
          <p:cNvPr id="4" name="Slide Number Placeholder 3"/>
          <p:cNvSpPr>
            <a:spLocks noGrp="1"/>
          </p:cNvSpPr>
          <p:nvPr>
            <p:ph type="sldNum" sz="quarter" idx="5"/>
          </p:nvPr>
        </p:nvSpPr>
        <p:spPr/>
        <p:txBody>
          <a:bodyPr/>
          <a:lstStyle/>
          <a:p>
            <a:fld id="{A75121A4-581E-EB46-9172-E3CEF353BB9A}" type="slidenum">
              <a:rPr lang="en-US" smtClean="0"/>
              <a:t>24</a:t>
            </a:fld>
            <a:endParaRPr lang="en-US"/>
          </a:p>
        </p:txBody>
      </p:sp>
    </p:spTree>
    <p:extLst>
      <p:ext uri="{BB962C8B-B14F-4D97-AF65-F5344CB8AC3E}">
        <p14:creationId xmlns:p14="http://schemas.microsoft.com/office/powerpoint/2010/main" val="4204133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PLD at http://</a:t>
            </a:r>
            <a:r>
              <a:rPr lang="en-US" dirty="0" err="1"/>
              <a:t>services.education.govt.nz</a:t>
            </a:r>
            <a:r>
              <a:rPr lang="en-US" dirty="0"/>
              <a:t>/</a:t>
            </a:r>
            <a:r>
              <a:rPr lang="en-US" dirty="0" err="1"/>
              <a:t>pld</a:t>
            </a:r>
            <a:r>
              <a:rPr lang="en-US" dirty="0"/>
              <a:t>/information-for-principals-and-school-leaders/accessing-centrally-funded-</a:t>
            </a:r>
            <a:r>
              <a:rPr lang="en-US" dirty="0" err="1"/>
              <a:t>pld</a:t>
            </a:r>
            <a:r>
              <a:rPr lang="en-US" dirty="0"/>
              <a:t>/</a:t>
            </a:r>
          </a:p>
        </p:txBody>
      </p:sp>
      <p:sp>
        <p:nvSpPr>
          <p:cNvPr id="4" name="Slide Number Placeholder 3"/>
          <p:cNvSpPr>
            <a:spLocks noGrp="1"/>
          </p:cNvSpPr>
          <p:nvPr>
            <p:ph type="sldNum" sz="quarter" idx="5"/>
          </p:nvPr>
        </p:nvSpPr>
        <p:spPr/>
        <p:txBody>
          <a:bodyPr/>
          <a:lstStyle/>
          <a:p>
            <a:fld id="{A75121A4-581E-EB46-9172-E3CEF353BB9A}" type="slidenum">
              <a:rPr lang="en-US" smtClean="0"/>
              <a:t>25</a:t>
            </a:fld>
            <a:endParaRPr lang="en-US"/>
          </a:p>
        </p:txBody>
      </p:sp>
    </p:spTree>
    <p:extLst>
      <p:ext uri="{BB962C8B-B14F-4D97-AF65-F5344CB8AC3E}">
        <p14:creationId xmlns:p14="http://schemas.microsoft.com/office/powerpoint/2010/main" val="3299246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we learning when we are at school?  There are two key components; knowledge and competency. </a:t>
            </a:r>
          </a:p>
          <a:p>
            <a:endParaRPr lang="en-US" dirty="0"/>
          </a:p>
          <a:p>
            <a:r>
              <a:rPr lang="en-US" dirty="0"/>
              <a:t>The knowledge we know a lot about and we continue to promote knowledge as the key component. I agree that it is fun to do algebra and know a lot about geometry, prove theorems and perhaps even discover some new knowledge. That is why we have learning areas and most pathways into future employment branches from one of these key knowledge branches.</a:t>
            </a:r>
          </a:p>
          <a:p>
            <a:endParaRPr lang="en-US" dirty="0"/>
          </a:p>
          <a:p>
            <a:r>
              <a:rPr lang="en-US" dirty="0"/>
              <a:t>The competencies of collaborating, persevering, participating, being creative, communicating, being critical be a citizen were once all hidden in the knowledge and learned almost indirectly as we became better at “Working like a Mathematician”, for example. Now we see these competencies as important and vital. They are to be learned through planned opportunity. Students to be made aware of what they are learning and how it will help them. </a:t>
            </a:r>
          </a:p>
          <a:p>
            <a:endParaRPr lang="en-US" dirty="0"/>
          </a:p>
          <a:p>
            <a:r>
              <a:rPr lang="en-US" dirty="0"/>
              <a:t>It all revolves around thinking. </a:t>
            </a:r>
          </a:p>
          <a:p>
            <a:endParaRPr lang="en-US" dirty="0"/>
          </a:p>
          <a:p>
            <a:endParaRPr lang="en-US" dirty="0"/>
          </a:p>
        </p:txBody>
      </p:sp>
      <p:sp>
        <p:nvSpPr>
          <p:cNvPr id="4" name="Slide Number Placeholder 3"/>
          <p:cNvSpPr>
            <a:spLocks noGrp="1"/>
          </p:cNvSpPr>
          <p:nvPr>
            <p:ph type="sldNum" sz="quarter" idx="5"/>
          </p:nvPr>
        </p:nvSpPr>
        <p:spPr/>
        <p:txBody>
          <a:bodyPr/>
          <a:lstStyle/>
          <a:p>
            <a:fld id="{A75121A4-581E-EB46-9172-E3CEF353BB9A}" type="slidenum">
              <a:rPr lang="en-US" smtClean="0"/>
              <a:t>3</a:t>
            </a:fld>
            <a:endParaRPr lang="en-US"/>
          </a:p>
        </p:txBody>
      </p:sp>
    </p:spTree>
    <p:extLst>
      <p:ext uri="{BB962C8B-B14F-4D97-AF65-F5344CB8AC3E}">
        <p14:creationId xmlns:p14="http://schemas.microsoft.com/office/powerpoint/2010/main" val="2403213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Testing was once an exam or a test. Usually written and often on your own in a time limited situation. Should everyone be tested on the same information? Why? We all knew different stuff before learning more so why are we just not tested on that? </a:t>
            </a:r>
          </a:p>
          <a:p>
            <a:endParaRPr lang="en-US" dirty="0"/>
          </a:p>
          <a:p>
            <a:r>
              <a:rPr lang="en-US" dirty="0"/>
              <a:t>One class learns different information from another. Why would we test all with the same test? </a:t>
            </a:r>
          </a:p>
          <a:p>
            <a:endParaRPr lang="en-US" dirty="0"/>
          </a:p>
          <a:p>
            <a:r>
              <a:rPr lang="en-US" dirty="0"/>
              <a:t>Worse, some students are learning collaboration, others to be critical, others literacy, some numeracy, some behavior or critical reflection.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Learning is messy. It is not a neat </a:t>
            </a:r>
            <a:r>
              <a:rPr lang="en-US" dirty="0" err="1"/>
              <a:t>potama</a:t>
            </a:r>
            <a:r>
              <a:rPr lang="en-US" dirty="0"/>
              <a:t> or stepping staircase. Learning slows, stops, pauses, regresses, accelerates, bumps and joggles along depending on things like mood, time of day, food intake, relationships, interest, anticipation, reflection and a few thousand other hard to measure concepts and traits. </a:t>
            </a:r>
          </a:p>
          <a:p>
            <a:endParaRPr lang="en-US" dirty="0"/>
          </a:p>
          <a:p>
            <a:r>
              <a:rPr lang="en-US" dirty="0"/>
              <a:t>I think it is a classroom teacher’s prerogative to test what is taught. It is the HODs responsibility to monitor the really important parts called engagement and thinking. </a:t>
            </a:r>
          </a:p>
          <a:p>
            <a:endParaRPr lang="en-US" dirty="0"/>
          </a:p>
        </p:txBody>
      </p:sp>
      <p:sp>
        <p:nvSpPr>
          <p:cNvPr id="4" name="Slide Number Placeholder 3"/>
          <p:cNvSpPr>
            <a:spLocks noGrp="1"/>
          </p:cNvSpPr>
          <p:nvPr>
            <p:ph type="sldNum" sz="quarter" idx="5"/>
          </p:nvPr>
        </p:nvSpPr>
        <p:spPr/>
        <p:txBody>
          <a:bodyPr/>
          <a:lstStyle/>
          <a:p>
            <a:fld id="{A75121A4-581E-EB46-9172-E3CEF353BB9A}" type="slidenum">
              <a:rPr lang="en-US" smtClean="0"/>
              <a:t>4</a:t>
            </a:fld>
            <a:endParaRPr lang="en-US"/>
          </a:p>
        </p:txBody>
      </p:sp>
    </p:spTree>
    <p:extLst>
      <p:ext uri="{BB962C8B-B14F-4D97-AF65-F5344CB8AC3E}">
        <p14:creationId xmlns:p14="http://schemas.microsoft.com/office/powerpoint/2010/main" val="582217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Not a lot meaning it is the classroom teachers responsibility to collect data about learning and report. The HOD has a lot of oversight to do. </a:t>
            </a:r>
          </a:p>
          <a:p>
            <a:endParaRPr lang="en-US" dirty="0"/>
          </a:p>
          <a:p>
            <a:r>
              <a:rPr lang="en-US" dirty="0"/>
              <a:t>• The answer shows the thinking. A discussion with the student and the question “How did you get that?” I discovered in the Numeracy Interview a student would sometimes say “I can not tell you!” to which I would elicit the answer by asking “If you could tell me what would you say?” I do not know why that worked. </a:t>
            </a:r>
          </a:p>
          <a:p>
            <a:endParaRPr lang="en-US" dirty="0"/>
          </a:p>
          <a:p>
            <a:r>
              <a:rPr lang="en-US" dirty="0"/>
              <a:t>• As I will show learning is a messy business. A test at best only shows what was capable on that day, at that time, in that class, where that student was sitting and what the student was feeling about yesterday, now, last night, tomorrow all considered. The variation in one off test conditions is huge. Overtime data forms trends. Trends are a much better indicator of what is happening. Think of test data as temperatures recorded every 3 </a:t>
            </a:r>
            <a:r>
              <a:rPr lang="en-US" dirty="0" err="1"/>
              <a:t>hrs</a:t>
            </a:r>
            <a:r>
              <a:rPr lang="en-US" dirty="0"/>
              <a:t> each day for a day and compare this to what you might see for a week. </a:t>
            </a:r>
          </a:p>
        </p:txBody>
      </p:sp>
      <p:sp>
        <p:nvSpPr>
          <p:cNvPr id="4" name="Slide Number Placeholder 3"/>
          <p:cNvSpPr>
            <a:spLocks noGrp="1"/>
          </p:cNvSpPr>
          <p:nvPr>
            <p:ph type="sldNum" sz="quarter" idx="5"/>
          </p:nvPr>
        </p:nvSpPr>
        <p:spPr/>
        <p:txBody>
          <a:bodyPr/>
          <a:lstStyle/>
          <a:p>
            <a:fld id="{A75121A4-581E-EB46-9172-E3CEF353BB9A}" type="slidenum">
              <a:rPr lang="en-US" smtClean="0"/>
              <a:t>5</a:t>
            </a:fld>
            <a:endParaRPr lang="en-US"/>
          </a:p>
        </p:txBody>
      </p:sp>
    </p:spTree>
    <p:extLst>
      <p:ext uri="{BB962C8B-B14F-4D97-AF65-F5344CB8AC3E}">
        <p14:creationId xmlns:p14="http://schemas.microsoft.com/office/powerpoint/2010/main" val="1190286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Aims</a:t>
            </a:r>
          </a:p>
          <a:p>
            <a:pPr marL="171450" indent="-171450">
              <a:buFontTx/>
              <a:buChar char="-"/>
            </a:pPr>
            <a:r>
              <a:rPr lang="en-US" dirty="0"/>
              <a:t>To help teachers understand using data</a:t>
            </a:r>
          </a:p>
          <a:p>
            <a:pPr marL="171450" indent="-171450">
              <a:buFontTx/>
              <a:buChar char="-"/>
            </a:pPr>
            <a:r>
              <a:rPr lang="en-US" dirty="0"/>
              <a:t>To help design of workload</a:t>
            </a:r>
          </a:p>
          <a:p>
            <a:pPr marL="171450" indent="-171450">
              <a:buFontTx/>
              <a:buChar char="-"/>
            </a:pPr>
            <a:r>
              <a:rPr lang="en-US" dirty="0"/>
              <a:t>To focus on job allocation</a:t>
            </a:r>
          </a:p>
          <a:p>
            <a:pPr marL="171450" indent="-171450">
              <a:buFontTx/>
              <a:buChar char="-"/>
            </a:pPr>
            <a:r>
              <a:rPr lang="en-US" dirty="0"/>
              <a:t>To build overtime comparison</a:t>
            </a:r>
          </a:p>
          <a:p>
            <a:pPr marL="171450" indent="-171450">
              <a:buFontTx/>
              <a:buChar char="-"/>
            </a:pPr>
            <a:r>
              <a:rPr lang="en-US" dirty="0"/>
              <a:t>To work </a:t>
            </a:r>
            <a:r>
              <a:rPr lang="en-US" dirty="0" err="1"/>
              <a:t>efficently</a:t>
            </a: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75121A4-581E-EB46-9172-E3CEF353BB9A}" type="slidenum">
              <a:rPr lang="en-US" smtClean="0"/>
              <a:t>6</a:t>
            </a:fld>
            <a:endParaRPr lang="en-US"/>
          </a:p>
        </p:txBody>
      </p:sp>
    </p:spTree>
    <p:extLst>
      <p:ext uri="{BB962C8B-B14F-4D97-AF65-F5344CB8AC3E}">
        <p14:creationId xmlns:p14="http://schemas.microsoft.com/office/powerpoint/2010/main" val="2556285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should write their own Thinking Rubric. </a:t>
            </a:r>
          </a:p>
          <a:p>
            <a:endParaRPr lang="en-US" dirty="0"/>
          </a:p>
          <a:p>
            <a:r>
              <a:rPr lang="en-US" dirty="0"/>
              <a:t>Task, get a peaceful space, some time, a glass of water and describe the typical thinking at each level of the NZC. Share and compare. </a:t>
            </a:r>
          </a:p>
          <a:p>
            <a:endParaRPr lang="en-US" dirty="0"/>
          </a:p>
          <a:p>
            <a:r>
              <a:rPr lang="en-US" dirty="0"/>
              <a:t>The levels differ by increasing </a:t>
            </a:r>
          </a:p>
          <a:p>
            <a:pPr marL="171450" indent="-171450">
              <a:buFontTx/>
              <a:buChar char="-"/>
            </a:pPr>
            <a:r>
              <a:rPr lang="en-US" dirty="0"/>
              <a:t>Literacy, language and grammar expectations</a:t>
            </a:r>
          </a:p>
          <a:p>
            <a:pPr marL="171450" indent="-171450">
              <a:buFontTx/>
              <a:buChar char="-"/>
            </a:pPr>
            <a:r>
              <a:rPr lang="en-US" dirty="0"/>
              <a:t>Knowledge and vocabulary</a:t>
            </a:r>
          </a:p>
          <a:p>
            <a:pPr marL="171450" indent="-171450">
              <a:buFontTx/>
              <a:buChar char="-"/>
            </a:pPr>
            <a:r>
              <a:rPr lang="en-US" dirty="0"/>
              <a:t>Connections to all previous knowledge</a:t>
            </a:r>
          </a:p>
          <a:p>
            <a:pPr marL="171450" indent="-171450">
              <a:buFontTx/>
              <a:buChar char="-"/>
            </a:pPr>
            <a:r>
              <a:rPr lang="en-US" dirty="0"/>
              <a:t>Challenge </a:t>
            </a:r>
          </a:p>
          <a:p>
            <a:pPr marL="171450" indent="-171450">
              <a:buFontTx/>
              <a:buChar char="-"/>
            </a:pPr>
            <a:r>
              <a:rPr lang="en-US" dirty="0"/>
              <a:t>Complexity</a:t>
            </a:r>
          </a:p>
          <a:p>
            <a:pPr marL="171450" indent="-171450">
              <a:buFontTx/>
              <a:buChar char="-"/>
            </a:pPr>
            <a:r>
              <a:rPr lang="en-US" dirty="0"/>
              <a:t>Experience </a:t>
            </a:r>
          </a:p>
          <a:p>
            <a:pPr marL="171450" indent="-171450">
              <a:buFontTx/>
              <a:buChar char="-"/>
            </a:pPr>
            <a:r>
              <a:rPr lang="en-US" dirty="0"/>
              <a:t>And there is more here.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75121A4-581E-EB46-9172-E3CEF353BB9A}" type="slidenum">
              <a:rPr lang="en-US" smtClean="0"/>
              <a:t>7</a:t>
            </a:fld>
            <a:endParaRPr lang="en-US"/>
          </a:p>
        </p:txBody>
      </p:sp>
    </p:spTree>
    <p:extLst>
      <p:ext uri="{BB962C8B-B14F-4D97-AF65-F5344CB8AC3E}">
        <p14:creationId xmlns:p14="http://schemas.microsoft.com/office/powerpoint/2010/main" val="2242144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are generated by thinking. </a:t>
            </a:r>
          </a:p>
          <a:p>
            <a:endParaRPr lang="en-US" dirty="0"/>
          </a:p>
          <a:p>
            <a:r>
              <a:rPr lang="en-US" dirty="0"/>
              <a:t>Find questions that generate thinking, collect  and use. </a:t>
            </a:r>
          </a:p>
          <a:p>
            <a:endParaRPr lang="en-US" dirty="0"/>
          </a:p>
          <a:p>
            <a:r>
              <a:rPr lang="en-US" dirty="0"/>
              <a:t>I like the LOMAS/HUGHES test because it works really well to Level 6. Then other measures like </a:t>
            </a:r>
            <a:r>
              <a:rPr lang="en-US" dirty="0" err="1"/>
              <a:t>AssTTLe</a:t>
            </a:r>
            <a:r>
              <a:rPr lang="en-US" dirty="0"/>
              <a:t> and NCEA take over. </a:t>
            </a:r>
          </a:p>
          <a:p>
            <a:endParaRPr lang="en-US" dirty="0"/>
          </a:p>
          <a:p>
            <a:r>
              <a:rPr lang="en-US" dirty="0"/>
              <a:t>The Aussie </a:t>
            </a:r>
            <a:r>
              <a:rPr lang="en-US" dirty="0" err="1"/>
              <a:t>Maths</a:t>
            </a:r>
            <a:r>
              <a:rPr lang="en-US" dirty="0"/>
              <a:t> Questions would be a useful guide. Most are at L4/5 however so it is a narrow measure. </a:t>
            </a:r>
          </a:p>
        </p:txBody>
      </p:sp>
      <p:sp>
        <p:nvSpPr>
          <p:cNvPr id="4" name="Slide Number Placeholder 3"/>
          <p:cNvSpPr>
            <a:spLocks noGrp="1"/>
          </p:cNvSpPr>
          <p:nvPr>
            <p:ph type="sldNum" sz="quarter" idx="5"/>
          </p:nvPr>
        </p:nvSpPr>
        <p:spPr/>
        <p:txBody>
          <a:bodyPr/>
          <a:lstStyle/>
          <a:p>
            <a:fld id="{A75121A4-581E-EB46-9172-E3CEF353BB9A}" type="slidenum">
              <a:rPr lang="en-US" smtClean="0"/>
              <a:t>8</a:t>
            </a:fld>
            <a:endParaRPr lang="en-US"/>
          </a:p>
        </p:txBody>
      </p:sp>
    </p:spTree>
    <p:extLst>
      <p:ext uri="{BB962C8B-B14F-4D97-AF65-F5344CB8AC3E}">
        <p14:creationId xmlns:p14="http://schemas.microsoft.com/office/powerpoint/2010/main" val="3464526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to help students and teachers make sense of what the see. </a:t>
            </a:r>
          </a:p>
          <a:p>
            <a:r>
              <a:rPr lang="en-US" dirty="0"/>
              <a:t>See “The eyes have it” by Chris Wild. </a:t>
            </a:r>
          </a:p>
          <a:p>
            <a:endParaRPr lang="en-US" dirty="0"/>
          </a:p>
          <a:p>
            <a:r>
              <a:rPr lang="en-US" dirty="0"/>
              <a:t>I am reminding you what to do when you look at data. </a:t>
            </a:r>
          </a:p>
        </p:txBody>
      </p:sp>
      <p:sp>
        <p:nvSpPr>
          <p:cNvPr id="4" name="Slide Number Placeholder 3"/>
          <p:cNvSpPr>
            <a:spLocks noGrp="1"/>
          </p:cNvSpPr>
          <p:nvPr>
            <p:ph type="sldNum" sz="quarter" idx="5"/>
          </p:nvPr>
        </p:nvSpPr>
        <p:spPr/>
        <p:txBody>
          <a:bodyPr/>
          <a:lstStyle/>
          <a:p>
            <a:fld id="{A75121A4-581E-EB46-9172-E3CEF353BB9A}" type="slidenum">
              <a:rPr lang="en-US" smtClean="0"/>
              <a:t>9</a:t>
            </a:fld>
            <a:endParaRPr lang="en-US"/>
          </a:p>
        </p:txBody>
      </p:sp>
    </p:spTree>
    <p:extLst>
      <p:ext uri="{BB962C8B-B14F-4D97-AF65-F5344CB8AC3E}">
        <p14:creationId xmlns:p14="http://schemas.microsoft.com/office/powerpoint/2010/main" val="3466450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5464D5-D7C5-A94D-ABE6-684576A5E5ED}" type="datetimeFigureOut">
              <a:rPr lang="en-US" smtClean="0"/>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rIns="45720"/>
          <a:lstStyle/>
          <a:p>
            <a:fld id="{85A05503-3408-DD41-8ED9-EAFC34831B5D}" type="slidenum">
              <a:rPr lang="en-US" smtClean="0"/>
              <a:t>‹#›</a:t>
            </a:fld>
            <a:endParaRPr lang="en-US"/>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97028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5464D5-D7C5-A94D-ABE6-684576A5E5ED}" type="datetimeFigureOut">
              <a:rPr lang="en-US" smtClean="0"/>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A05503-3408-DD41-8ED9-EAFC34831B5D}" type="slidenum">
              <a:rPr lang="en-US" smtClean="0"/>
              <a:t>‹#›</a:t>
            </a:fld>
            <a:endParaRPr lang="en-US"/>
          </a:p>
        </p:txBody>
      </p:sp>
    </p:spTree>
    <p:extLst>
      <p:ext uri="{BB962C8B-B14F-4D97-AF65-F5344CB8AC3E}">
        <p14:creationId xmlns:p14="http://schemas.microsoft.com/office/powerpoint/2010/main" val="2266827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5464D5-D7C5-A94D-ABE6-684576A5E5ED}" type="datetimeFigureOut">
              <a:rPr lang="en-US" smtClean="0"/>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A05503-3408-DD41-8ED9-EAFC34831B5D}" type="slidenum">
              <a:rPr lang="en-US" smtClean="0"/>
              <a:t>‹#›</a:t>
            </a:fld>
            <a:endParaRPr lang="en-US"/>
          </a:p>
        </p:txBody>
      </p:sp>
    </p:spTree>
    <p:extLst>
      <p:ext uri="{BB962C8B-B14F-4D97-AF65-F5344CB8AC3E}">
        <p14:creationId xmlns:p14="http://schemas.microsoft.com/office/powerpoint/2010/main" val="776479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5464D5-D7C5-A94D-ABE6-684576A5E5ED}" type="datetimeFigureOut">
              <a:rPr lang="en-US" smtClean="0"/>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A05503-3408-DD41-8ED9-EAFC34831B5D}" type="slidenum">
              <a:rPr lang="en-US" smtClean="0"/>
              <a:t>‹#›</a:t>
            </a:fld>
            <a:endParaRPr lang="en-US"/>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957723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5464D5-D7C5-A94D-ABE6-684576A5E5ED}" type="datetimeFigureOut">
              <a:rPr lang="en-US" smtClean="0"/>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A05503-3408-DD41-8ED9-EAFC34831B5D}" type="slidenum">
              <a:rPr lang="en-US" smtClean="0"/>
              <a:t>‹#›</a:t>
            </a:fld>
            <a:endParaRPr lang="en-US"/>
          </a:p>
        </p:txBody>
      </p:sp>
    </p:spTree>
    <p:extLst>
      <p:ext uri="{BB962C8B-B14F-4D97-AF65-F5344CB8AC3E}">
        <p14:creationId xmlns:p14="http://schemas.microsoft.com/office/powerpoint/2010/main" val="1501428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5464D5-D7C5-A94D-ABE6-684576A5E5ED}" type="datetimeFigureOut">
              <a:rPr lang="en-US" smtClean="0"/>
              <a:t>12/3/2018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A05503-3408-DD41-8ED9-EAFC34831B5D}" type="slidenum">
              <a:rPr lang="en-US" smtClean="0"/>
              <a:t>‹#›</a:t>
            </a:fld>
            <a:endParaRPr lang="en-US"/>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499084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5464D5-D7C5-A94D-ABE6-684576A5E5ED}" type="datetimeFigureOut">
              <a:rPr lang="en-US" smtClean="0"/>
              <a:t>12/3/2018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A05503-3408-DD41-8ED9-EAFC34831B5D}" type="slidenum">
              <a:rPr lang="en-US" smtClean="0"/>
              <a:t>‹#›</a:t>
            </a:fld>
            <a:endParaRPr lang="en-US"/>
          </a:p>
        </p:txBody>
      </p:sp>
    </p:spTree>
    <p:extLst>
      <p:ext uri="{BB962C8B-B14F-4D97-AF65-F5344CB8AC3E}">
        <p14:creationId xmlns:p14="http://schemas.microsoft.com/office/powerpoint/2010/main" val="1831372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5464D5-D7C5-A94D-ABE6-684576A5E5ED}" type="datetimeFigureOut">
              <a:rPr lang="en-US" smtClean="0"/>
              <a:t>12/3/2018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A05503-3408-DD41-8ED9-EAFC34831B5D}" type="slidenum">
              <a:rPr lang="en-US" smtClean="0"/>
              <a:t>‹#›</a:t>
            </a:fld>
            <a:endParaRPr lang="en-US"/>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256157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045464D5-D7C5-A94D-ABE6-684576A5E5ED}" type="datetimeFigureOut">
              <a:rPr lang="en-US" smtClean="0"/>
              <a:t>12/3/2018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A05503-3408-DD41-8ED9-EAFC34831B5D}" type="slidenum">
              <a:rPr lang="en-US" smtClean="0"/>
              <a:t>‹#›</a:t>
            </a:fld>
            <a:endParaRPr lang="en-US"/>
          </a:p>
        </p:txBody>
      </p:sp>
    </p:spTree>
    <p:extLst>
      <p:ext uri="{BB962C8B-B14F-4D97-AF65-F5344CB8AC3E}">
        <p14:creationId xmlns:p14="http://schemas.microsoft.com/office/powerpoint/2010/main" val="156188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5464D5-D7C5-A94D-ABE6-684576A5E5ED}" type="datetimeFigureOut">
              <a:rPr lang="en-US" smtClean="0"/>
              <a:t>12/3/2018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A05503-3408-DD41-8ED9-EAFC34831B5D}" type="slidenum">
              <a:rPr lang="en-US" smtClean="0"/>
              <a:t>‹#›</a:t>
            </a:fld>
            <a:endParaRPr lang="en-US"/>
          </a:p>
        </p:txBody>
      </p:sp>
    </p:spTree>
    <p:extLst>
      <p:ext uri="{BB962C8B-B14F-4D97-AF65-F5344CB8AC3E}">
        <p14:creationId xmlns:p14="http://schemas.microsoft.com/office/powerpoint/2010/main" val="4268893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5464D5-D7C5-A94D-ABE6-684576A5E5ED}" type="datetimeFigureOut">
              <a:rPr lang="en-US" smtClean="0"/>
              <a:t>12/3/2018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A05503-3408-DD41-8ED9-EAFC34831B5D}" type="slidenum">
              <a:rPr lang="en-US" smtClean="0"/>
              <a:t>‹#›</a:t>
            </a:fld>
            <a:endParaRPr lang="en-US"/>
          </a:p>
        </p:txBody>
      </p:sp>
    </p:spTree>
    <p:extLst>
      <p:ext uri="{BB962C8B-B14F-4D97-AF65-F5344CB8AC3E}">
        <p14:creationId xmlns:p14="http://schemas.microsoft.com/office/powerpoint/2010/main" val="2074979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a:p>
            <a:pPr lvl="4"/>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045464D5-D7C5-A94D-ABE6-684576A5E5ED}" type="datetimeFigureOut">
              <a:rPr lang="en-US" smtClean="0"/>
              <a:t>12/3/2018</a:t>
            </a:fld>
            <a:endParaRPr lang="en-US"/>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85A05503-3408-DD41-8ED9-EAFC34831B5D}" type="slidenum">
              <a:rPr lang="en-US" smtClean="0"/>
              <a:t>‹#›</a:t>
            </a:fld>
            <a:endParaRPr lang="en-US"/>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8332203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imhogan2@icloud.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tiff"/><Relationship Id="rId4" Type="http://schemas.openxmlformats.org/officeDocument/2006/relationships/image" Target="../media/image14.tif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6.tiff"/><Relationship Id="rId4" Type="http://schemas.openxmlformats.org/officeDocument/2006/relationships/image" Target="../media/image17.tiff"/></Relationships>
</file>

<file path=ppt/slides/_rels/slide2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jimhogan2@icloud.com"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ervices.education.govt.nz/pld/information-for-principals-and-school-leaders/accessing-centrally-funded-pl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nzmaths.co.nz/sites/default/files/Numeracy/References/Comp08/SNPReport08_lomas_hughes.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6A8F4-7C4C-864C-893E-19D226249B76}"/>
              </a:ext>
            </a:extLst>
          </p:cNvPr>
          <p:cNvSpPr>
            <a:spLocks noGrp="1"/>
          </p:cNvSpPr>
          <p:nvPr>
            <p:ph type="ctrTitle"/>
          </p:nvPr>
        </p:nvSpPr>
        <p:spPr>
          <a:xfrm>
            <a:off x="1955825" y="649906"/>
            <a:ext cx="5518066" cy="2268559"/>
          </a:xfrm>
        </p:spPr>
        <p:txBody>
          <a:bodyPr>
            <a:normAutofit fontScale="90000"/>
          </a:bodyPr>
          <a:lstStyle/>
          <a:p>
            <a:r>
              <a:rPr lang="en-NZ" dirty="0"/>
              <a:t>Measuring and Monitoring Overtime</a:t>
            </a:r>
            <a:endParaRPr lang="en-US" dirty="0"/>
          </a:p>
        </p:txBody>
      </p:sp>
      <p:sp>
        <p:nvSpPr>
          <p:cNvPr id="3" name="Subtitle 2">
            <a:extLst>
              <a:ext uri="{FF2B5EF4-FFF2-40B4-BE49-F238E27FC236}">
                <a16:creationId xmlns:a16="http://schemas.microsoft.com/office/drawing/2014/main" id="{EA906980-C3C8-2743-BDED-D7D3C1DAFA2C}"/>
              </a:ext>
            </a:extLst>
          </p:cNvPr>
          <p:cNvSpPr>
            <a:spLocks noGrp="1"/>
          </p:cNvSpPr>
          <p:nvPr>
            <p:ph type="subTitle" idx="1"/>
          </p:nvPr>
        </p:nvSpPr>
        <p:spPr>
          <a:xfrm>
            <a:off x="1955825" y="3978317"/>
            <a:ext cx="5357600" cy="1160213"/>
          </a:xfrm>
        </p:spPr>
        <p:txBody>
          <a:bodyPr>
            <a:normAutofit/>
          </a:bodyPr>
          <a:lstStyle/>
          <a:p>
            <a:endParaRPr lang="en-NZ" dirty="0"/>
          </a:p>
          <a:p>
            <a:endParaRPr lang="en-NZ" dirty="0"/>
          </a:p>
          <a:p>
            <a:endParaRPr lang="en-US" dirty="0"/>
          </a:p>
        </p:txBody>
      </p:sp>
      <p:sp>
        <p:nvSpPr>
          <p:cNvPr id="4" name="TextBox 3">
            <a:extLst>
              <a:ext uri="{FF2B5EF4-FFF2-40B4-BE49-F238E27FC236}">
                <a16:creationId xmlns:a16="http://schemas.microsoft.com/office/drawing/2014/main" id="{72F55C7F-CC0D-7D42-9A65-7D104B14CB61}"/>
              </a:ext>
            </a:extLst>
          </p:cNvPr>
          <p:cNvSpPr txBox="1"/>
          <p:nvPr/>
        </p:nvSpPr>
        <p:spPr>
          <a:xfrm>
            <a:off x="4234070" y="4353339"/>
            <a:ext cx="2839303" cy="1477328"/>
          </a:xfrm>
          <a:prstGeom prst="rect">
            <a:avLst/>
          </a:prstGeom>
          <a:noFill/>
        </p:spPr>
        <p:txBody>
          <a:bodyPr wrap="none" rtlCol="0">
            <a:spAutoFit/>
          </a:bodyPr>
          <a:lstStyle/>
          <a:p>
            <a:r>
              <a:rPr lang="en-US" dirty="0"/>
              <a:t>BOPMA Conference 2018</a:t>
            </a:r>
          </a:p>
          <a:p>
            <a:r>
              <a:rPr lang="en-US" dirty="0"/>
              <a:t>Jim Hogan</a:t>
            </a:r>
          </a:p>
          <a:p>
            <a:r>
              <a:rPr lang="en-US" dirty="0"/>
              <a:t>ACC 572 </a:t>
            </a:r>
          </a:p>
          <a:p>
            <a:r>
              <a:rPr lang="en-US" dirty="0"/>
              <a:t>Mathematics Facilitator </a:t>
            </a:r>
          </a:p>
          <a:p>
            <a:r>
              <a:rPr lang="en-US" dirty="0">
                <a:hlinkClick r:id="rId3"/>
              </a:rPr>
              <a:t>jimhogan2@icloud.com</a:t>
            </a:r>
            <a:r>
              <a:rPr lang="en-US" dirty="0"/>
              <a:t> </a:t>
            </a:r>
          </a:p>
        </p:txBody>
      </p:sp>
      <p:pic>
        <p:nvPicPr>
          <p:cNvPr id="5" name="Picture 4">
            <a:extLst>
              <a:ext uri="{FF2B5EF4-FFF2-40B4-BE49-F238E27FC236}">
                <a16:creationId xmlns:a16="http://schemas.microsoft.com/office/drawing/2014/main" id="{BF812EEC-04BD-DB4C-A2E8-91B18D5E9D9F}"/>
              </a:ext>
            </a:extLst>
          </p:cNvPr>
          <p:cNvPicPr>
            <a:picLocks noChangeAspect="1"/>
          </p:cNvPicPr>
          <p:nvPr/>
        </p:nvPicPr>
        <p:blipFill>
          <a:blip r:embed="rId4"/>
          <a:stretch>
            <a:fillRect/>
          </a:stretch>
        </p:blipFill>
        <p:spPr>
          <a:xfrm rot="2063633">
            <a:off x="8616012" y="696106"/>
            <a:ext cx="2844800" cy="2857500"/>
          </a:xfrm>
          <a:prstGeom prst="rect">
            <a:avLst/>
          </a:prstGeom>
        </p:spPr>
      </p:pic>
    </p:spTree>
    <p:extLst>
      <p:ext uri="{BB962C8B-B14F-4D97-AF65-F5344CB8AC3E}">
        <p14:creationId xmlns:p14="http://schemas.microsoft.com/office/powerpoint/2010/main" val="2522906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DA3D2-766F-2445-8BA8-DE5C744F83D7}"/>
              </a:ext>
            </a:extLst>
          </p:cNvPr>
          <p:cNvSpPr>
            <a:spLocks noGrp="1"/>
          </p:cNvSpPr>
          <p:nvPr>
            <p:ph type="title"/>
          </p:nvPr>
        </p:nvSpPr>
        <p:spPr/>
        <p:txBody>
          <a:bodyPr/>
          <a:lstStyle/>
          <a:p>
            <a:r>
              <a:rPr lang="en-US" dirty="0"/>
              <a:t>What?…- Cohort Overtime Example</a:t>
            </a:r>
          </a:p>
        </p:txBody>
      </p:sp>
      <p:sp>
        <p:nvSpPr>
          <p:cNvPr id="3" name="Content Placeholder 2">
            <a:extLst>
              <a:ext uri="{FF2B5EF4-FFF2-40B4-BE49-F238E27FC236}">
                <a16:creationId xmlns:a16="http://schemas.microsoft.com/office/drawing/2014/main" id="{317666AD-10AF-FD44-9C48-2A10F456F996}"/>
              </a:ext>
            </a:extLst>
          </p:cNvPr>
          <p:cNvSpPr>
            <a:spLocks noGrp="1"/>
          </p:cNvSpPr>
          <p:nvPr>
            <p:ph idx="1"/>
          </p:nvPr>
        </p:nvSpPr>
        <p:spPr>
          <a:xfrm>
            <a:off x="1411357" y="4373216"/>
            <a:ext cx="9158782" cy="2186610"/>
          </a:xfrm>
        </p:spPr>
        <p:txBody>
          <a:bodyPr>
            <a:normAutofit/>
          </a:bodyPr>
          <a:lstStyle/>
          <a:p>
            <a:r>
              <a:rPr lang="en-US" dirty="0"/>
              <a:t>Here we see 10 cohort assessments of thinking. On the left  are two </a:t>
            </a:r>
            <a:r>
              <a:rPr lang="en-US" dirty="0" err="1"/>
              <a:t>AssTTLe</a:t>
            </a:r>
            <a:r>
              <a:rPr lang="en-US" dirty="0"/>
              <a:t> measures at the beginning of Year 9. Then a few weeks later the first of the LOMAS tests.  </a:t>
            </a:r>
          </a:p>
          <a:p>
            <a:r>
              <a:rPr lang="en-US" dirty="0"/>
              <a:t>EA1, LT1, LT2, LT3, LT4, EA2, then in year 10 a similar pattern.</a:t>
            </a:r>
          </a:p>
          <a:p>
            <a:r>
              <a:rPr lang="en-US" dirty="0"/>
              <a:t>About 200 students in this cohort.</a:t>
            </a:r>
          </a:p>
        </p:txBody>
      </p:sp>
      <p:pic>
        <p:nvPicPr>
          <p:cNvPr id="5" name="Picture 4">
            <a:extLst>
              <a:ext uri="{FF2B5EF4-FFF2-40B4-BE49-F238E27FC236}">
                <a16:creationId xmlns:a16="http://schemas.microsoft.com/office/drawing/2014/main" id="{6FA9F70D-BC84-CB48-A4DC-23DA8194B831}"/>
              </a:ext>
            </a:extLst>
          </p:cNvPr>
          <p:cNvPicPr>
            <a:picLocks noChangeAspect="1"/>
          </p:cNvPicPr>
          <p:nvPr/>
        </p:nvPicPr>
        <p:blipFill>
          <a:blip r:embed="rId3"/>
          <a:stretch>
            <a:fillRect/>
          </a:stretch>
        </p:blipFill>
        <p:spPr>
          <a:xfrm>
            <a:off x="215011" y="1653702"/>
            <a:ext cx="11567748" cy="2524598"/>
          </a:xfrm>
          <a:prstGeom prst="rect">
            <a:avLst/>
          </a:prstGeom>
        </p:spPr>
      </p:pic>
    </p:spTree>
    <p:extLst>
      <p:ext uri="{BB962C8B-B14F-4D97-AF65-F5344CB8AC3E}">
        <p14:creationId xmlns:p14="http://schemas.microsoft.com/office/powerpoint/2010/main" val="858552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DA3D2-766F-2445-8BA8-DE5C744F83D7}"/>
              </a:ext>
            </a:extLst>
          </p:cNvPr>
          <p:cNvSpPr>
            <a:spLocks noGrp="1"/>
          </p:cNvSpPr>
          <p:nvPr>
            <p:ph type="title"/>
          </p:nvPr>
        </p:nvSpPr>
        <p:spPr/>
        <p:txBody>
          <a:bodyPr/>
          <a:lstStyle/>
          <a:p>
            <a:r>
              <a:rPr lang="en-US" dirty="0"/>
              <a:t>Where? …Cohort Overtime Example</a:t>
            </a:r>
          </a:p>
        </p:txBody>
      </p:sp>
      <p:sp>
        <p:nvSpPr>
          <p:cNvPr id="3" name="Content Placeholder 2">
            <a:extLst>
              <a:ext uri="{FF2B5EF4-FFF2-40B4-BE49-F238E27FC236}">
                <a16:creationId xmlns:a16="http://schemas.microsoft.com/office/drawing/2014/main" id="{317666AD-10AF-FD44-9C48-2A10F456F996}"/>
              </a:ext>
            </a:extLst>
          </p:cNvPr>
          <p:cNvSpPr>
            <a:spLocks noGrp="1"/>
          </p:cNvSpPr>
          <p:nvPr>
            <p:ph idx="1"/>
          </p:nvPr>
        </p:nvSpPr>
        <p:spPr>
          <a:xfrm>
            <a:off x="1411357" y="4373216"/>
            <a:ext cx="9158782" cy="2186610"/>
          </a:xfrm>
        </p:spPr>
        <p:txBody>
          <a:bodyPr>
            <a:normAutofit/>
          </a:bodyPr>
          <a:lstStyle/>
          <a:p>
            <a:r>
              <a:rPr lang="en-US" dirty="0"/>
              <a:t>The </a:t>
            </a:r>
            <a:r>
              <a:rPr lang="en-US" dirty="0" err="1"/>
              <a:t>colours</a:t>
            </a:r>
            <a:r>
              <a:rPr lang="en-US" dirty="0"/>
              <a:t> are NZC level. </a:t>
            </a:r>
          </a:p>
          <a:p>
            <a:r>
              <a:rPr lang="en-US" dirty="0"/>
              <a:t>Orange is NZC Level 2 , to green at NZC Level 6.</a:t>
            </a:r>
          </a:p>
          <a:p>
            <a:r>
              <a:rPr lang="en-US" dirty="0"/>
              <a:t>The ordinate axis is measured in number of students</a:t>
            </a:r>
          </a:p>
          <a:p>
            <a:r>
              <a:rPr lang="en-US" dirty="0"/>
              <a:t>The abscissa axis is measured in time or terms.</a:t>
            </a:r>
          </a:p>
        </p:txBody>
      </p:sp>
      <p:pic>
        <p:nvPicPr>
          <p:cNvPr id="6" name="Picture 5">
            <a:extLst>
              <a:ext uri="{FF2B5EF4-FFF2-40B4-BE49-F238E27FC236}">
                <a16:creationId xmlns:a16="http://schemas.microsoft.com/office/drawing/2014/main" id="{00530DD9-4703-3C44-B30A-5A268CE82B7A}"/>
              </a:ext>
            </a:extLst>
          </p:cNvPr>
          <p:cNvPicPr>
            <a:picLocks noChangeAspect="1"/>
          </p:cNvPicPr>
          <p:nvPr/>
        </p:nvPicPr>
        <p:blipFill>
          <a:blip r:embed="rId3"/>
          <a:stretch>
            <a:fillRect/>
          </a:stretch>
        </p:blipFill>
        <p:spPr>
          <a:xfrm>
            <a:off x="215011" y="1653702"/>
            <a:ext cx="11567748" cy="2524598"/>
          </a:xfrm>
          <a:prstGeom prst="rect">
            <a:avLst/>
          </a:prstGeom>
        </p:spPr>
      </p:pic>
    </p:spTree>
    <p:extLst>
      <p:ext uri="{BB962C8B-B14F-4D97-AF65-F5344CB8AC3E}">
        <p14:creationId xmlns:p14="http://schemas.microsoft.com/office/powerpoint/2010/main" val="3136574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DA3D2-766F-2445-8BA8-DE5C744F83D7}"/>
              </a:ext>
            </a:extLst>
          </p:cNvPr>
          <p:cNvSpPr>
            <a:spLocks noGrp="1"/>
          </p:cNvSpPr>
          <p:nvPr>
            <p:ph type="title"/>
          </p:nvPr>
        </p:nvSpPr>
        <p:spPr/>
        <p:txBody>
          <a:bodyPr/>
          <a:lstStyle/>
          <a:p>
            <a:r>
              <a:rPr lang="en-US" dirty="0"/>
              <a:t>W-Means? …Cohort Overtime Example</a:t>
            </a:r>
          </a:p>
        </p:txBody>
      </p:sp>
      <p:sp>
        <p:nvSpPr>
          <p:cNvPr id="3" name="Content Placeholder 2">
            <a:extLst>
              <a:ext uri="{FF2B5EF4-FFF2-40B4-BE49-F238E27FC236}">
                <a16:creationId xmlns:a16="http://schemas.microsoft.com/office/drawing/2014/main" id="{317666AD-10AF-FD44-9C48-2A10F456F996}"/>
              </a:ext>
            </a:extLst>
          </p:cNvPr>
          <p:cNvSpPr>
            <a:spLocks noGrp="1"/>
          </p:cNvSpPr>
          <p:nvPr>
            <p:ph idx="1"/>
          </p:nvPr>
        </p:nvSpPr>
        <p:spPr>
          <a:xfrm>
            <a:off x="1411357" y="4373216"/>
            <a:ext cx="9158782" cy="2186610"/>
          </a:xfrm>
        </p:spPr>
        <p:txBody>
          <a:bodyPr>
            <a:normAutofit/>
          </a:bodyPr>
          <a:lstStyle/>
          <a:p>
            <a:r>
              <a:rPr lang="en-US" dirty="0"/>
              <a:t>There is a steady building of blue and green, progress to L5/6</a:t>
            </a:r>
          </a:p>
          <a:p>
            <a:r>
              <a:rPr lang="en-US" dirty="0"/>
              <a:t>There is a dropping of grey L3 as students migrate into yellow NZC L4. </a:t>
            </a:r>
          </a:p>
          <a:p>
            <a:r>
              <a:rPr lang="en-US" dirty="0"/>
              <a:t>There is a persistent orange echo! L2 kids who remain L2. Why?</a:t>
            </a:r>
          </a:p>
        </p:txBody>
      </p:sp>
      <p:pic>
        <p:nvPicPr>
          <p:cNvPr id="6" name="Picture 5">
            <a:extLst>
              <a:ext uri="{FF2B5EF4-FFF2-40B4-BE49-F238E27FC236}">
                <a16:creationId xmlns:a16="http://schemas.microsoft.com/office/drawing/2014/main" id="{742C1317-8687-5D4A-9796-5D713654B28E}"/>
              </a:ext>
            </a:extLst>
          </p:cNvPr>
          <p:cNvPicPr>
            <a:picLocks noChangeAspect="1"/>
          </p:cNvPicPr>
          <p:nvPr/>
        </p:nvPicPr>
        <p:blipFill>
          <a:blip r:embed="rId3"/>
          <a:stretch>
            <a:fillRect/>
          </a:stretch>
        </p:blipFill>
        <p:spPr>
          <a:xfrm>
            <a:off x="215011" y="1653702"/>
            <a:ext cx="11567748" cy="2524598"/>
          </a:xfrm>
          <a:prstGeom prst="rect">
            <a:avLst/>
          </a:prstGeom>
        </p:spPr>
      </p:pic>
    </p:spTree>
    <p:extLst>
      <p:ext uri="{BB962C8B-B14F-4D97-AF65-F5344CB8AC3E}">
        <p14:creationId xmlns:p14="http://schemas.microsoft.com/office/powerpoint/2010/main" val="63406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B1BDD-5538-F04A-9ACA-8BBE193636C2}"/>
              </a:ext>
            </a:extLst>
          </p:cNvPr>
          <p:cNvSpPr>
            <a:spLocks noGrp="1"/>
          </p:cNvSpPr>
          <p:nvPr>
            <p:ph type="title"/>
          </p:nvPr>
        </p:nvSpPr>
        <p:spPr/>
        <p:txBody>
          <a:bodyPr/>
          <a:lstStyle/>
          <a:p>
            <a:r>
              <a:rPr lang="en-US" dirty="0"/>
              <a:t>Another View</a:t>
            </a:r>
          </a:p>
        </p:txBody>
      </p:sp>
      <p:sp>
        <p:nvSpPr>
          <p:cNvPr id="3" name="Content Placeholder 2">
            <a:extLst>
              <a:ext uri="{FF2B5EF4-FFF2-40B4-BE49-F238E27FC236}">
                <a16:creationId xmlns:a16="http://schemas.microsoft.com/office/drawing/2014/main" id="{FDECFCD8-548D-5247-85EE-814CDBC84E35}"/>
              </a:ext>
            </a:extLst>
          </p:cNvPr>
          <p:cNvSpPr>
            <a:spLocks noGrp="1"/>
          </p:cNvSpPr>
          <p:nvPr>
            <p:ph idx="1"/>
          </p:nvPr>
        </p:nvSpPr>
        <p:spPr>
          <a:xfrm>
            <a:off x="2773599" y="4554141"/>
            <a:ext cx="7796540" cy="1585447"/>
          </a:xfrm>
        </p:spPr>
        <p:txBody>
          <a:bodyPr>
            <a:normAutofit/>
          </a:bodyPr>
          <a:lstStyle/>
          <a:p>
            <a:r>
              <a:rPr lang="en-US" dirty="0"/>
              <a:t>The abscissa numbers are the tests</a:t>
            </a:r>
          </a:p>
          <a:p>
            <a:r>
              <a:rPr lang="en-US" dirty="0"/>
              <a:t>The ordinate is the average NZC level for Cohort. </a:t>
            </a:r>
          </a:p>
          <a:p>
            <a:r>
              <a:rPr lang="en-US" dirty="0"/>
              <a:t>Average 3.1 to peak 4.2 a end of year droop.. </a:t>
            </a:r>
          </a:p>
          <a:p>
            <a:endParaRPr lang="en-US" dirty="0"/>
          </a:p>
        </p:txBody>
      </p:sp>
      <p:pic>
        <p:nvPicPr>
          <p:cNvPr id="5" name="Picture 4">
            <a:extLst>
              <a:ext uri="{FF2B5EF4-FFF2-40B4-BE49-F238E27FC236}">
                <a16:creationId xmlns:a16="http://schemas.microsoft.com/office/drawing/2014/main" id="{13A48DB6-0D5C-974A-B2D7-FBCB3C4A81B6}"/>
              </a:ext>
            </a:extLst>
          </p:cNvPr>
          <p:cNvPicPr>
            <a:picLocks noChangeAspect="1"/>
          </p:cNvPicPr>
          <p:nvPr/>
        </p:nvPicPr>
        <p:blipFill>
          <a:blip r:embed="rId3"/>
          <a:stretch>
            <a:fillRect/>
          </a:stretch>
        </p:blipFill>
        <p:spPr>
          <a:xfrm>
            <a:off x="1254534" y="808056"/>
            <a:ext cx="6530566" cy="3535344"/>
          </a:xfrm>
          <a:prstGeom prst="rect">
            <a:avLst/>
          </a:prstGeom>
        </p:spPr>
      </p:pic>
    </p:spTree>
    <p:extLst>
      <p:ext uri="{BB962C8B-B14F-4D97-AF65-F5344CB8AC3E}">
        <p14:creationId xmlns:p14="http://schemas.microsoft.com/office/powerpoint/2010/main" val="3361252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B1BDD-5538-F04A-9ACA-8BBE193636C2}"/>
              </a:ext>
            </a:extLst>
          </p:cNvPr>
          <p:cNvSpPr>
            <a:spLocks noGrp="1"/>
          </p:cNvSpPr>
          <p:nvPr>
            <p:ph type="title"/>
          </p:nvPr>
        </p:nvSpPr>
        <p:spPr/>
        <p:txBody>
          <a:bodyPr/>
          <a:lstStyle/>
          <a:p>
            <a:r>
              <a:rPr lang="en-US" dirty="0"/>
              <a:t>Another View</a:t>
            </a:r>
          </a:p>
        </p:txBody>
      </p:sp>
      <p:sp>
        <p:nvSpPr>
          <p:cNvPr id="3" name="Content Placeholder 2">
            <a:extLst>
              <a:ext uri="{FF2B5EF4-FFF2-40B4-BE49-F238E27FC236}">
                <a16:creationId xmlns:a16="http://schemas.microsoft.com/office/drawing/2014/main" id="{FDECFCD8-548D-5247-85EE-814CDBC84E35}"/>
              </a:ext>
            </a:extLst>
          </p:cNvPr>
          <p:cNvSpPr>
            <a:spLocks noGrp="1"/>
          </p:cNvSpPr>
          <p:nvPr>
            <p:ph idx="1"/>
          </p:nvPr>
        </p:nvSpPr>
        <p:spPr>
          <a:xfrm>
            <a:off x="2773599" y="4554141"/>
            <a:ext cx="7796540" cy="1585447"/>
          </a:xfrm>
        </p:spPr>
        <p:txBody>
          <a:bodyPr>
            <a:normAutofit/>
          </a:bodyPr>
          <a:lstStyle/>
          <a:p>
            <a:r>
              <a:rPr lang="en-US" dirty="0"/>
              <a:t>The abscissa numbers are the tests</a:t>
            </a:r>
          </a:p>
          <a:p>
            <a:r>
              <a:rPr lang="en-US" dirty="0"/>
              <a:t>The ordinate is % at Level 4 or better</a:t>
            </a:r>
          </a:p>
          <a:p>
            <a:r>
              <a:rPr lang="en-US" dirty="0"/>
              <a:t>80% of Year 11 guaranteed success in NCEA L1.</a:t>
            </a:r>
          </a:p>
          <a:p>
            <a:endParaRPr lang="en-US" dirty="0"/>
          </a:p>
        </p:txBody>
      </p:sp>
      <p:pic>
        <p:nvPicPr>
          <p:cNvPr id="4" name="Picture 3">
            <a:extLst>
              <a:ext uri="{FF2B5EF4-FFF2-40B4-BE49-F238E27FC236}">
                <a16:creationId xmlns:a16="http://schemas.microsoft.com/office/drawing/2014/main" id="{22392B20-CA1C-554D-A68F-E17AFB9DF850}"/>
              </a:ext>
            </a:extLst>
          </p:cNvPr>
          <p:cNvPicPr>
            <a:picLocks noChangeAspect="1"/>
          </p:cNvPicPr>
          <p:nvPr/>
        </p:nvPicPr>
        <p:blipFill>
          <a:blip r:embed="rId3"/>
          <a:stretch>
            <a:fillRect/>
          </a:stretch>
        </p:blipFill>
        <p:spPr>
          <a:xfrm>
            <a:off x="481249" y="463812"/>
            <a:ext cx="6055738" cy="3640153"/>
          </a:xfrm>
          <a:prstGeom prst="rect">
            <a:avLst/>
          </a:prstGeom>
        </p:spPr>
      </p:pic>
    </p:spTree>
    <p:extLst>
      <p:ext uri="{BB962C8B-B14F-4D97-AF65-F5344CB8AC3E}">
        <p14:creationId xmlns:p14="http://schemas.microsoft.com/office/powerpoint/2010/main" val="4075253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DA3D2-766F-2445-8BA8-DE5C744F83D7}"/>
              </a:ext>
            </a:extLst>
          </p:cNvPr>
          <p:cNvSpPr>
            <a:spLocks noGrp="1"/>
          </p:cNvSpPr>
          <p:nvPr>
            <p:ph type="title"/>
          </p:nvPr>
        </p:nvSpPr>
        <p:spPr/>
        <p:txBody>
          <a:bodyPr/>
          <a:lstStyle/>
          <a:p>
            <a:r>
              <a:rPr lang="en-US" dirty="0"/>
              <a:t>What would an HOD see?</a:t>
            </a:r>
          </a:p>
        </p:txBody>
      </p:sp>
      <p:sp>
        <p:nvSpPr>
          <p:cNvPr id="3" name="Content Placeholder 2">
            <a:extLst>
              <a:ext uri="{FF2B5EF4-FFF2-40B4-BE49-F238E27FC236}">
                <a16:creationId xmlns:a16="http://schemas.microsoft.com/office/drawing/2014/main" id="{317666AD-10AF-FD44-9C48-2A10F456F996}"/>
              </a:ext>
            </a:extLst>
          </p:cNvPr>
          <p:cNvSpPr>
            <a:spLocks noGrp="1"/>
          </p:cNvSpPr>
          <p:nvPr>
            <p:ph idx="1"/>
          </p:nvPr>
        </p:nvSpPr>
        <p:spPr>
          <a:xfrm>
            <a:off x="1411357" y="4373216"/>
            <a:ext cx="9158782" cy="2186610"/>
          </a:xfrm>
        </p:spPr>
        <p:txBody>
          <a:bodyPr>
            <a:normAutofit/>
          </a:bodyPr>
          <a:lstStyle/>
          <a:p>
            <a:r>
              <a:rPr lang="en-US" dirty="0"/>
              <a:t>As an HOD am I happy with this picture?</a:t>
            </a:r>
          </a:p>
          <a:p>
            <a:r>
              <a:rPr lang="en-US" dirty="0"/>
              <a:t>What questions might I ask?</a:t>
            </a:r>
          </a:p>
          <a:p>
            <a:r>
              <a:rPr lang="en-US" dirty="0"/>
              <a:t>What plans might I make?</a:t>
            </a:r>
          </a:p>
        </p:txBody>
      </p:sp>
      <p:pic>
        <p:nvPicPr>
          <p:cNvPr id="5" name="Picture 4">
            <a:extLst>
              <a:ext uri="{FF2B5EF4-FFF2-40B4-BE49-F238E27FC236}">
                <a16:creationId xmlns:a16="http://schemas.microsoft.com/office/drawing/2014/main" id="{1E104CF8-D42A-B247-ADC4-11B03E74F364}"/>
              </a:ext>
            </a:extLst>
          </p:cNvPr>
          <p:cNvPicPr>
            <a:picLocks noChangeAspect="1"/>
          </p:cNvPicPr>
          <p:nvPr/>
        </p:nvPicPr>
        <p:blipFill>
          <a:blip r:embed="rId3"/>
          <a:stretch>
            <a:fillRect/>
          </a:stretch>
        </p:blipFill>
        <p:spPr>
          <a:xfrm>
            <a:off x="215011" y="1653702"/>
            <a:ext cx="11567748" cy="2524598"/>
          </a:xfrm>
          <a:prstGeom prst="rect">
            <a:avLst/>
          </a:prstGeom>
        </p:spPr>
      </p:pic>
      <p:pic>
        <p:nvPicPr>
          <p:cNvPr id="6" name="Picture 5">
            <a:extLst>
              <a:ext uri="{FF2B5EF4-FFF2-40B4-BE49-F238E27FC236}">
                <a16:creationId xmlns:a16="http://schemas.microsoft.com/office/drawing/2014/main" id="{D332539B-B6FE-0741-9823-018CE3BF0BA9}"/>
              </a:ext>
            </a:extLst>
          </p:cNvPr>
          <p:cNvPicPr>
            <a:picLocks noChangeAspect="1"/>
          </p:cNvPicPr>
          <p:nvPr/>
        </p:nvPicPr>
        <p:blipFill>
          <a:blip r:embed="rId4"/>
          <a:stretch>
            <a:fillRect/>
          </a:stretch>
        </p:blipFill>
        <p:spPr>
          <a:xfrm>
            <a:off x="6590973" y="5304885"/>
            <a:ext cx="2318155" cy="1254941"/>
          </a:xfrm>
          <a:prstGeom prst="rect">
            <a:avLst/>
          </a:prstGeom>
        </p:spPr>
      </p:pic>
      <p:pic>
        <p:nvPicPr>
          <p:cNvPr id="7" name="Picture 6">
            <a:extLst>
              <a:ext uri="{FF2B5EF4-FFF2-40B4-BE49-F238E27FC236}">
                <a16:creationId xmlns:a16="http://schemas.microsoft.com/office/drawing/2014/main" id="{1F86590F-3D39-574A-AE7F-2F6DFE8CBA6F}"/>
              </a:ext>
            </a:extLst>
          </p:cNvPr>
          <p:cNvPicPr>
            <a:picLocks noChangeAspect="1"/>
          </p:cNvPicPr>
          <p:nvPr/>
        </p:nvPicPr>
        <p:blipFill>
          <a:blip r:embed="rId5"/>
          <a:stretch>
            <a:fillRect/>
          </a:stretch>
        </p:blipFill>
        <p:spPr>
          <a:xfrm>
            <a:off x="8100095" y="4051664"/>
            <a:ext cx="2619785" cy="1574774"/>
          </a:xfrm>
          <a:prstGeom prst="rect">
            <a:avLst/>
          </a:prstGeom>
        </p:spPr>
      </p:pic>
    </p:spTree>
    <p:extLst>
      <p:ext uri="{BB962C8B-B14F-4D97-AF65-F5344CB8AC3E}">
        <p14:creationId xmlns:p14="http://schemas.microsoft.com/office/powerpoint/2010/main" val="3968117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C4407-117D-3E44-A90D-7739495CA86B}"/>
              </a:ext>
            </a:extLst>
          </p:cNvPr>
          <p:cNvSpPr>
            <a:spLocks noGrp="1"/>
          </p:cNvSpPr>
          <p:nvPr>
            <p:ph type="title"/>
          </p:nvPr>
        </p:nvSpPr>
        <p:spPr/>
        <p:txBody>
          <a:bodyPr/>
          <a:lstStyle/>
          <a:p>
            <a:r>
              <a:rPr lang="en-US" dirty="0"/>
              <a:t>Remember - WWW</a:t>
            </a:r>
          </a:p>
        </p:txBody>
      </p:sp>
      <p:sp>
        <p:nvSpPr>
          <p:cNvPr id="3" name="Content Placeholder 2">
            <a:extLst>
              <a:ext uri="{FF2B5EF4-FFF2-40B4-BE49-F238E27FC236}">
                <a16:creationId xmlns:a16="http://schemas.microsoft.com/office/drawing/2014/main" id="{18219F62-FA92-BB43-9342-D5211CE18E08}"/>
              </a:ext>
            </a:extLst>
          </p:cNvPr>
          <p:cNvSpPr>
            <a:spLocks noGrp="1"/>
          </p:cNvSpPr>
          <p:nvPr>
            <p:ph idx="1"/>
          </p:nvPr>
        </p:nvSpPr>
        <p:spPr/>
        <p:txBody>
          <a:bodyPr/>
          <a:lstStyle/>
          <a:p>
            <a:r>
              <a:rPr lang="en-US" dirty="0"/>
              <a:t>What are looking at?</a:t>
            </a:r>
          </a:p>
          <a:p>
            <a:r>
              <a:rPr lang="en-US" dirty="0"/>
              <a:t>Where is it?</a:t>
            </a:r>
          </a:p>
          <a:p>
            <a:r>
              <a:rPr lang="en-US" dirty="0"/>
              <a:t>What does it mean?</a:t>
            </a:r>
          </a:p>
          <a:p>
            <a:endParaRPr lang="en-US" dirty="0"/>
          </a:p>
          <a:p>
            <a:r>
              <a:rPr lang="en-US" dirty="0"/>
              <a:t>A nice Writing Frame for Statistical Interpretation</a:t>
            </a:r>
          </a:p>
        </p:txBody>
      </p:sp>
    </p:spTree>
    <p:extLst>
      <p:ext uri="{BB962C8B-B14F-4D97-AF65-F5344CB8AC3E}">
        <p14:creationId xmlns:p14="http://schemas.microsoft.com/office/powerpoint/2010/main" val="2142508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7566A-A6E0-E144-892E-CC0EBAB3C32B}"/>
              </a:ext>
            </a:extLst>
          </p:cNvPr>
          <p:cNvSpPr>
            <a:spLocks noGrp="1"/>
          </p:cNvSpPr>
          <p:nvPr>
            <p:ph type="title"/>
          </p:nvPr>
        </p:nvSpPr>
        <p:spPr/>
        <p:txBody>
          <a:bodyPr/>
          <a:lstStyle/>
          <a:p>
            <a:r>
              <a:rPr lang="en-US" dirty="0"/>
              <a:t>What?...Class Overtime Example</a:t>
            </a:r>
          </a:p>
        </p:txBody>
      </p:sp>
      <p:sp>
        <p:nvSpPr>
          <p:cNvPr id="3" name="Content Placeholder 2">
            <a:extLst>
              <a:ext uri="{FF2B5EF4-FFF2-40B4-BE49-F238E27FC236}">
                <a16:creationId xmlns:a16="http://schemas.microsoft.com/office/drawing/2014/main" id="{F625C7F3-BE71-2843-AA4E-20F93C19C92F}"/>
              </a:ext>
            </a:extLst>
          </p:cNvPr>
          <p:cNvSpPr>
            <a:spLocks noGrp="1"/>
          </p:cNvSpPr>
          <p:nvPr>
            <p:ph idx="1"/>
          </p:nvPr>
        </p:nvSpPr>
        <p:spPr>
          <a:xfrm>
            <a:off x="1086928" y="3933646"/>
            <a:ext cx="10196423" cy="2116298"/>
          </a:xfrm>
        </p:spPr>
        <p:txBody>
          <a:bodyPr/>
          <a:lstStyle/>
          <a:p>
            <a:r>
              <a:rPr lang="en-US" dirty="0"/>
              <a:t>Here is a class of 26 Year 10 students of this cohort</a:t>
            </a:r>
          </a:p>
          <a:p>
            <a:r>
              <a:rPr lang="en-US" dirty="0"/>
              <a:t>The </a:t>
            </a:r>
            <a:r>
              <a:rPr lang="en-US" dirty="0" err="1"/>
              <a:t>coloured</a:t>
            </a:r>
            <a:r>
              <a:rPr lang="en-US" dirty="0"/>
              <a:t> bars for each student is the NZC measure  for each test</a:t>
            </a:r>
          </a:p>
          <a:p>
            <a:r>
              <a:rPr lang="en-US" dirty="0"/>
              <a:t>Most students started in Year 9 Term 1. </a:t>
            </a:r>
          </a:p>
        </p:txBody>
      </p:sp>
      <p:pic>
        <p:nvPicPr>
          <p:cNvPr id="4" name="Picture 3">
            <a:extLst>
              <a:ext uri="{FF2B5EF4-FFF2-40B4-BE49-F238E27FC236}">
                <a16:creationId xmlns:a16="http://schemas.microsoft.com/office/drawing/2014/main" id="{79B9E294-5F00-A844-887F-1B8EC0627F89}"/>
              </a:ext>
            </a:extLst>
          </p:cNvPr>
          <p:cNvPicPr>
            <a:picLocks noChangeAspect="1"/>
          </p:cNvPicPr>
          <p:nvPr/>
        </p:nvPicPr>
        <p:blipFill>
          <a:blip r:embed="rId2"/>
          <a:stretch>
            <a:fillRect/>
          </a:stretch>
        </p:blipFill>
        <p:spPr>
          <a:xfrm>
            <a:off x="0" y="1584467"/>
            <a:ext cx="12192000" cy="2560666"/>
          </a:xfrm>
          <a:prstGeom prst="rect">
            <a:avLst/>
          </a:prstGeom>
        </p:spPr>
      </p:pic>
    </p:spTree>
    <p:extLst>
      <p:ext uri="{BB962C8B-B14F-4D97-AF65-F5344CB8AC3E}">
        <p14:creationId xmlns:p14="http://schemas.microsoft.com/office/powerpoint/2010/main" val="1599860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7566A-A6E0-E144-892E-CC0EBAB3C32B}"/>
              </a:ext>
            </a:extLst>
          </p:cNvPr>
          <p:cNvSpPr>
            <a:spLocks noGrp="1"/>
          </p:cNvSpPr>
          <p:nvPr>
            <p:ph type="title"/>
          </p:nvPr>
        </p:nvSpPr>
        <p:spPr/>
        <p:txBody>
          <a:bodyPr/>
          <a:lstStyle/>
          <a:p>
            <a:r>
              <a:rPr lang="en-US" dirty="0"/>
              <a:t>Where?...Class Overtime Example</a:t>
            </a:r>
          </a:p>
        </p:txBody>
      </p:sp>
      <p:sp>
        <p:nvSpPr>
          <p:cNvPr id="3" name="Content Placeholder 2">
            <a:extLst>
              <a:ext uri="{FF2B5EF4-FFF2-40B4-BE49-F238E27FC236}">
                <a16:creationId xmlns:a16="http://schemas.microsoft.com/office/drawing/2014/main" id="{F625C7F3-BE71-2843-AA4E-20F93C19C92F}"/>
              </a:ext>
            </a:extLst>
          </p:cNvPr>
          <p:cNvSpPr>
            <a:spLocks noGrp="1"/>
          </p:cNvSpPr>
          <p:nvPr>
            <p:ph idx="1"/>
          </p:nvPr>
        </p:nvSpPr>
        <p:spPr>
          <a:xfrm>
            <a:off x="1086928" y="3933646"/>
            <a:ext cx="10196423" cy="2116298"/>
          </a:xfrm>
        </p:spPr>
        <p:txBody>
          <a:bodyPr/>
          <a:lstStyle/>
          <a:p>
            <a:r>
              <a:rPr lang="en-US" dirty="0"/>
              <a:t>The bars range in height from NZC 2 to NZC 6, ordinate axis. </a:t>
            </a:r>
          </a:p>
          <a:p>
            <a:r>
              <a:rPr lang="en-US" dirty="0"/>
              <a:t>Each student is different from all others</a:t>
            </a:r>
          </a:p>
          <a:p>
            <a:r>
              <a:rPr lang="en-US" dirty="0"/>
              <a:t>Most jumps are in single steps.</a:t>
            </a:r>
          </a:p>
        </p:txBody>
      </p:sp>
      <p:pic>
        <p:nvPicPr>
          <p:cNvPr id="6" name="Picture 5">
            <a:extLst>
              <a:ext uri="{FF2B5EF4-FFF2-40B4-BE49-F238E27FC236}">
                <a16:creationId xmlns:a16="http://schemas.microsoft.com/office/drawing/2014/main" id="{3CDD2054-2051-004B-9263-EC0AA475E3C9}"/>
              </a:ext>
            </a:extLst>
          </p:cNvPr>
          <p:cNvPicPr>
            <a:picLocks noChangeAspect="1"/>
          </p:cNvPicPr>
          <p:nvPr/>
        </p:nvPicPr>
        <p:blipFill>
          <a:blip r:embed="rId2"/>
          <a:stretch>
            <a:fillRect/>
          </a:stretch>
        </p:blipFill>
        <p:spPr>
          <a:xfrm>
            <a:off x="0" y="1584467"/>
            <a:ext cx="12192000" cy="2560666"/>
          </a:xfrm>
          <a:prstGeom prst="rect">
            <a:avLst/>
          </a:prstGeom>
        </p:spPr>
      </p:pic>
    </p:spTree>
    <p:extLst>
      <p:ext uri="{BB962C8B-B14F-4D97-AF65-F5344CB8AC3E}">
        <p14:creationId xmlns:p14="http://schemas.microsoft.com/office/powerpoint/2010/main" val="1826620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7566A-A6E0-E144-892E-CC0EBAB3C32B}"/>
              </a:ext>
            </a:extLst>
          </p:cNvPr>
          <p:cNvSpPr>
            <a:spLocks noGrp="1"/>
          </p:cNvSpPr>
          <p:nvPr>
            <p:ph type="title"/>
          </p:nvPr>
        </p:nvSpPr>
        <p:spPr/>
        <p:txBody>
          <a:bodyPr/>
          <a:lstStyle/>
          <a:p>
            <a:r>
              <a:rPr lang="en-US" dirty="0"/>
              <a:t>W-Means?...Class Overtime Example</a:t>
            </a:r>
          </a:p>
        </p:txBody>
      </p:sp>
      <p:sp>
        <p:nvSpPr>
          <p:cNvPr id="3" name="Content Placeholder 2">
            <a:extLst>
              <a:ext uri="{FF2B5EF4-FFF2-40B4-BE49-F238E27FC236}">
                <a16:creationId xmlns:a16="http://schemas.microsoft.com/office/drawing/2014/main" id="{F625C7F3-BE71-2843-AA4E-20F93C19C92F}"/>
              </a:ext>
            </a:extLst>
          </p:cNvPr>
          <p:cNvSpPr>
            <a:spLocks noGrp="1"/>
          </p:cNvSpPr>
          <p:nvPr>
            <p:ph idx="1"/>
          </p:nvPr>
        </p:nvSpPr>
        <p:spPr>
          <a:xfrm>
            <a:off x="1086928" y="3933646"/>
            <a:ext cx="10196423" cy="2116298"/>
          </a:xfrm>
        </p:spPr>
        <p:txBody>
          <a:bodyPr/>
          <a:lstStyle/>
          <a:p>
            <a:r>
              <a:rPr lang="en-US" dirty="0"/>
              <a:t>Each student has a story and learning is messy</a:t>
            </a:r>
          </a:p>
          <a:p>
            <a:r>
              <a:rPr lang="en-US" dirty="0"/>
              <a:t>Most students jump up and down. Some, like #5 are angels. </a:t>
            </a:r>
          </a:p>
          <a:p>
            <a:r>
              <a:rPr lang="en-US" dirty="0"/>
              <a:t>Some like #26 are stuck on one level, reluctant learners </a:t>
            </a:r>
          </a:p>
          <a:p>
            <a:r>
              <a:rPr lang="en-US" dirty="0"/>
              <a:t>A level should take 2 years to complete so we should expect at least one jump. </a:t>
            </a:r>
          </a:p>
        </p:txBody>
      </p:sp>
      <p:pic>
        <p:nvPicPr>
          <p:cNvPr id="6" name="Picture 5">
            <a:extLst>
              <a:ext uri="{FF2B5EF4-FFF2-40B4-BE49-F238E27FC236}">
                <a16:creationId xmlns:a16="http://schemas.microsoft.com/office/drawing/2014/main" id="{0998A9F5-120C-6944-A9F7-D59A8939915A}"/>
              </a:ext>
            </a:extLst>
          </p:cNvPr>
          <p:cNvPicPr>
            <a:picLocks noChangeAspect="1"/>
          </p:cNvPicPr>
          <p:nvPr/>
        </p:nvPicPr>
        <p:blipFill>
          <a:blip r:embed="rId3"/>
          <a:stretch>
            <a:fillRect/>
          </a:stretch>
        </p:blipFill>
        <p:spPr>
          <a:xfrm>
            <a:off x="0" y="1428825"/>
            <a:ext cx="12192000" cy="2560666"/>
          </a:xfrm>
          <a:prstGeom prst="rect">
            <a:avLst/>
          </a:prstGeom>
        </p:spPr>
      </p:pic>
    </p:spTree>
    <p:extLst>
      <p:ext uri="{BB962C8B-B14F-4D97-AF65-F5344CB8AC3E}">
        <p14:creationId xmlns:p14="http://schemas.microsoft.com/office/powerpoint/2010/main" val="1668843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F104-3C5E-6D49-849A-87CCAF69ACAF}"/>
              </a:ext>
            </a:extLst>
          </p:cNvPr>
          <p:cNvSpPr>
            <a:spLocks noGrp="1"/>
          </p:cNvSpPr>
          <p:nvPr>
            <p:ph type="title"/>
          </p:nvPr>
        </p:nvSpPr>
        <p:spPr/>
        <p:txBody>
          <a:bodyPr/>
          <a:lstStyle/>
          <a:p>
            <a:r>
              <a:rPr lang="en-US" dirty="0"/>
              <a:t>This workshop is all about Mindset…Yours</a:t>
            </a:r>
          </a:p>
        </p:txBody>
      </p:sp>
      <p:sp>
        <p:nvSpPr>
          <p:cNvPr id="3" name="Content Placeholder 2">
            <a:extLst>
              <a:ext uri="{FF2B5EF4-FFF2-40B4-BE49-F238E27FC236}">
                <a16:creationId xmlns:a16="http://schemas.microsoft.com/office/drawing/2014/main" id="{AB08410B-9D5F-DF45-9CDA-9E8057E253BA}"/>
              </a:ext>
            </a:extLst>
          </p:cNvPr>
          <p:cNvSpPr>
            <a:spLocks noGrp="1"/>
          </p:cNvSpPr>
          <p:nvPr>
            <p:ph idx="1"/>
          </p:nvPr>
        </p:nvSpPr>
        <p:spPr/>
        <p:txBody>
          <a:bodyPr/>
          <a:lstStyle/>
          <a:p>
            <a:r>
              <a:rPr lang="en-US" dirty="0"/>
              <a:t>All schools collect data. </a:t>
            </a:r>
          </a:p>
          <a:p>
            <a:r>
              <a:rPr lang="en-US" dirty="0"/>
              <a:t>All mathematics teachers collect data.</a:t>
            </a:r>
          </a:p>
          <a:p>
            <a:r>
              <a:rPr lang="en-US" dirty="0"/>
              <a:t>Do we use all the data?</a:t>
            </a:r>
          </a:p>
          <a:p>
            <a:endParaRPr lang="en-US" dirty="0"/>
          </a:p>
          <a:p>
            <a:endParaRPr lang="en-US" dirty="0"/>
          </a:p>
          <a:p>
            <a:r>
              <a:rPr lang="en-US" dirty="0"/>
              <a:t>What do we need to do to monitor students, class and cohort?</a:t>
            </a:r>
          </a:p>
          <a:p>
            <a:endParaRPr lang="en-US" dirty="0"/>
          </a:p>
        </p:txBody>
      </p:sp>
      <p:pic>
        <p:nvPicPr>
          <p:cNvPr id="4" name="Picture 3">
            <a:extLst>
              <a:ext uri="{FF2B5EF4-FFF2-40B4-BE49-F238E27FC236}">
                <a16:creationId xmlns:a16="http://schemas.microsoft.com/office/drawing/2014/main" id="{6B948E18-4701-8E4A-AC36-78C84A091518}"/>
              </a:ext>
            </a:extLst>
          </p:cNvPr>
          <p:cNvPicPr>
            <a:picLocks noChangeAspect="1"/>
          </p:cNvPicPr>
          <p:nvPr/>
        </p:nvPicPr>
        <p:blipFill>
          <a:blip r:embed="rId3"/>
          <a:stretch>
            <a:fillRect/>
          </a:stretch>
        </p:blipFill>
        <p:spPr>
          <a:xfrm rot="20040045">
            <a:off x="857250" y="350047"/>
            <a:ext cx="2076450" cy="2076450"/>
          </a:xfrm>
          <a:prstGeom prst="rect">
            <a:avLst/>
          </a:prstGeom>
        </p:spPr>
      </p:pic>
    </p:spTree>
    <p:extLst>
      <p:ext uri="{BB962C8B-B14F-4D97-AF65-F5344CB8AC3E}">
        <p14:creationId xmlns:p14="http://schemas.microsoft.com/office/powerpoint/2010/main" val="1629087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427EB-9614-134D-8B9E-97F3F407B631}"/>
              </a:ext>
            </a:extLst>
          </p:cNvPr>
          <p:cNvSpPr>
            <a:spLocks noGrp="1"/>
          </p:cNvSpPr>
          <p:nvPr>
            <p:ph type="title"/>
          </p:nvPr>
        </p:nvSpPr>
        <p:spPr/>
        <p:txBody>
          <a:bodyPr/>
          <a:lstStyle/>
          <a:p>
            <a:r>
              <a:rPr lang="en-US" dirty="0"/>
              <a:t>Another View</a:t>
            </a:r>
          </a:p>
        </p:txBody>
      </p:sp>
      <p:sp>
        <p:nvSpPr>
          <p:cNvPr id="3" name="Content Placeholder 2">
            <a:extLst>
              <a:ext uri="{FF2B5EF4-FFF2-40B4-BE49-F238E27FC236}">
                <a16:creationId xmlns:a16="http://schemas.microsoft.com/office/drawing/2014/main" id="{F4072090-5A78-B549-98F1-AEE25E3FE89E}"/>
              </a:ext>
            </a:extLst>
          </p:cNvPr>
          <p:cNvSpPr>
            <a:spLocks noGrp="1"/>
          </p:cNvSpPr>
          <p:nvPr>
            <p:ph idx="1"/>
          </p:nvPr>
        </p:nvSpPr>
        <p:spPr>
          <a:xfrm>
            <a:off x="1276710" y="4071668"/>
            <a:ext cx="9293429" cy="1978276"/>
          </a:xfrm>
        </p:spPr>
        <p:txBody>
          <a:bodyPr/>
          <a:lstStyle/>
          <a:p>
            <a:r>
              <a:rPr lang="en-US" dirty="0"/>
              <a:t>This class began as a typical Year 9 intake, at L3 or thereabouts</a:t>
            </a:r>
          </a:p>
          <a:p>
            <a:r>
              <a:rPr lang="en-US" dirty="0"/>
              <a:t>They settled and made steady progress and are now humming along. </a:t>
            </a:r>
          </a:p>
          <a:p>
            <a:r>
              <a:rPr lang="en-US" dirty="0"/>
              <a:t>The Term 3 measure is class average 4.3NZC. Pretty useful. </a:t>
            </a:r>
          </a:p>
          <a:p>
            <a:r>
              <a:rPr lang="en-US" dirty="0"/>
              <a:t>And the EOY </a:t>
            </a:r>
            <a:r>
              <a:rPr lang="en-US" dirty="0" err="1"/>
              <a:t>EAssTTLe</a:t>
            </a:r>
            <a:r>
              <a:rPr lang="en-US" dirty="0"/>
              <a:t> test hit them all pretty hard. </a:t>
            </a:r>
          </a:p>
        </p:txBody>
      </p:sp>
      <p:pic>
        <p:nvPicPr>
          <p:cNvPr id="5" name="Picture 4">
            <a:extLst>
              <a:ext uri="{FF2B5EF4-FFF2-40B4-BE49-F238E27FC236}">
                <a16:creationId xmlns:a16="http://schemas.microsoft.com/office/drawing/2014/main" id="{5744EF3F-338B-6E41-92C5-C4913A535072}"/>
              </a:ext>
            </a:extLst>
          </p:cNvPr>
          <p:cNvPicPr>
            <a:picLocks noChangeAspect="1"/>
          </p:cNvPicPr>
          <p:nvPr/>
        </p:nvPicPr>
        <p:blipFill>
          <a:blip r:embed="rId3"/>
          <a:stretch>
            <a:fillRect/>
          </a:stretch>
        </p:blipFill>
        <p:spPr>
          <a:xfrm>
            <a:off x="294058" y="533400"/>
            <a:ext cx="6340206" cy="2918232"/>
          </a:xfrm>
          <a:prstGeom prst="rect">
            <a:avLst/>
          </a:prstGeom>
        </p:spPr>
      </p:pic>
    </p:spTree>
    <p:extLst>
      <p:ext uri="{BB962C8B-B14F-4D97-AF65-F5344CB8AC3E}">
        <p14:creationId xmlns:p14="http://schemas.microsoft.com/office/powerpoint/2010/main" val="1683796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7566A-A6E0-E144-892E-CC0EBAB3C32B}"/>
              </a:ext>
            </a:extLst>
          </p:cNvPr>
          <p:cNvSpPr>
            <a:spLocks noGrp="1"/>
          </p:cNvSpPr>
          <p:nvPr>
            <p:ph type="title"/>
          </p:nvPr>
        </p:nvSpPr>
        <p:spPr/>
        <p:txBody>
          <a:bodyPr/>
          <a:lstStyle/>
          <a:p>
            <a:r>
              <a:rPr lang="en-US" dirty="0"/>
              <a:t>What would a class teacher see?</a:t>
            </a:r>
          </a:p>
        </p:txBody>
      </p:sp>
      <p:sp>
        <p:nvSpPr>
          <p:cNvPr id="3" name="Content Placeholder 2">
            <a:extLst>
              <a:ext uri="{FF2B5EF4-FFF2-40B4-BE49-F238E27FC236}">
                <a16:creationId xmlns:a16="http://schemas.microsoft.com/office/drawing/2014/main" id="{F625C7F3-BE71-2843-AA4E-20F93C19C92F}"/>
              </a:ext>
            </a:extLst>
          </p:cNvPr>
          <p:cNvSpPr>
            <a:spLocks noGrp="1"/>
          </p:cNvSpPr>
          <p:nvPr>
            <p:ph idx="1"/>
          </p:nvPr>
        </p:nvSpPr>
        <p:spPr>
          <a:xfrm>
            <a:off x="1086928" y="3933646"/>
            <a:ext cx="10196423" cy="2116298"/>
          </a:xfrm>
        </p:spPr>
        <p:txBody>
          <a:bodyPr/>
          <a:lstStyle/>
          <a:p>
            <a:r>
              <a:rPr lang="en-US" dirty="0"/>
              <a:t>As the class teacher am I happy with this picture?</a:t>
            </a:r>
          </a:p>
          <a:p>
            <a:r>
              <a:rPr lang="en-US" dirty="0"/>
              <a:t>What questions might I ask?</a:t>
            </a:r>
          </a:p>
          <a:p>
            <a:r>
              <a:rPr lang="en-US" dirty="0"/>
              <a:t>What plans might I make?</a:t>
            </a:r>
          </a:p>
        </p:txBody>
      </p:sp>
      <p:pic>
        <p:nvPicPr>
          <p:cNvPr id="6" name="Picture 5">
            <a:extLst>
              <a:ext uri="{FF2B5EF4-FFF2-40B4-BE49-F238E27FC236}">
                <a16:creationId xmlns:a16="http://schemas.microsoft.com/office/drawing/2014/main" id="{7790E28E-4BBC-4F4C-A128-92BF75ABB97C}"/>
              </a:ext>
            </a:extLst>
          </p:cNvPr>
          <p:cNvPicPr>
            <a:picLocks noChangeAspect="1"/>
          </p:cNvPicPr>
          <p:nvPr/>
        </p:nvPicPr>
        <p:blipFill>
          <a:blip r:embed="rId3"/>
          <a:stretch>
            <a:fillRect/>
          </a:stretch>
        </p:blipFill>
        <p:spPr>
          <a:xfrm>
            <a:off x="0" y="1428825"/>
            <a:ext cx="12192000" cy="2560666"/>
          </a:xfrm>
          <a:prstGeom prst="rect">
            <a:avLst/>
          </a:prstGeom>
        </p:spPr>
      </p:pic>
    </p:spTree>
    <p:extLst>
      <p:ext uri="{BB962C8B-B14F-4D97-AF65-F5344CB8AC3E}">
        <p14:creationId xmlns:p14="http://schemas.microsoft.com/office/powerpoint/2010/main" val="3121283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F0C8-BFF5-7A42-93A7-54748165F519}"/>
              </a:ext>
            </a:extLst>
          </p:cNvPr>
          <p:cNvSpPr>
            <a:spLocks noGrp="1"/>
          </p:cNvSpPr>
          <p:nvPr>
            <p:ph type="title"/>
          </p:nvPr>
        </p:nvSpPr>
        <p:spPr/>
        <p:txBody>
          <a:bodyPr/>
          <a:lstStyle/>
          <a:p>
            <a:r>
              <a:rPr lang="en-US" dirty="0"/>
              <a:t>What do I see?</a:t>
            </a:r>
          </a:p>
        </p:txBody>
      </p:sp>
      <p:sp>
        <p:nvSpPr>
          <p:cNvPr id="3" name="Content Placeholder 2">
            <a:extLst>
              <a:ext uri="{FF2B5EF4-FFF2-40B4-BE49-F238E27FC236}">
                <a16:creationId xmlns:a16="http://schemas.microsoft.com/office/drawing/2014/main" id="{ED2D3B40-5267-8446-80AE-08C8FAB2CCB4}"/>
              </a:ext>
            </a:extLst>
          </p:cNvPr>
          <p:cNvSpPr>
            <a:spLocks noGrp="1"/>
          </p:cNvSpPr>
          <p:nvPr>
            <p:ph idx="1"/>
          </p:nvPr>
        </p:nvSpPr>
        <p:spPr>
          <a:xfrm>
            <a:off x="2773599" y="3554082"/>
            <a:ext cx="7796540" cy="2961687"/>
          </a:xfrm>
        </p:spPr>
        <p:txBody>
          <a:bodyPr/>
          <a:lstStyle/>
          <a:p>
            <a:r>
              <a:rPr lang="en-US" dirty="0"/>
              <a:t>I see learning is messy</a:t>
            </a:r>
          </a:p>
          <a:p>
            <a:r>
              <a:rPr lang="en-US" dirty="0"/>
              <a:t>I know none of this data considers any topic or class test</a:t>
            </a:r>
          </a:p>
          <a:p>
            <a:r>
              <a:rPr lang="en-US" dirty="0"/>
              <a:t>Students bob around but trend upwards as they get older</a:t>
            </a:r>
          </a:p>
          <a:p>
            <a:r>
              <a:rPr lang="en-US" dirty="0"/>
              <a:t>I see individual stories to which a teacher is privy</a:t>
            </a:r>
          </a:p>
          <a:p>
            <a:r>
              <a:rPr lang="en-US" dirty="0"/>
              <a:t>This is rich data.</a:t>
            </a:r>
          </a:p>
        </p:txBody>
      </p:sp>
      <p:pic>
        <p:nvPicPr>
          <p:cNvPr id="7" name="Picture 6">
            <a:extLst>
              <a:ext uri="{FF2B5EF4-FFF2-40B4-BE49-F238E27FC236}">
                <a16:creationId xmlns:a16="http://schemas.microsoft.com/office/drawing/2014/main" id="{54403174-8AE7-A449-8E6B-E07CBD211249}"/>
              </a:ext>
            </a:extLst>
          </p:cNvPr>
          <p:cNvPicPr>
            <a:picLocks noChangeAspect="1"/>
          </p:cNvPicPr>
          <p:nvPr/>
        </p:nvPicPr>
        <p:blipFill>
          <a:blip r:embed="rId3"/>
          <a:stretch>
            <a:fillRect/>
          </a:stretch>
        </p:blipFill>
        <p:spPr>
          <a:xfrm>
            <a:off x="312288" y="265538"/>
            <a:ext cx="6983457" cy="1524101"/>
          </a:xfrm>
          <a:prstGeom prst="rect">
            <a:avLst/>
          </a:prstGeom>
        </p:spPr>
      </p:pic>
      <p:pic>
        <p:nvPicPr>
          <p:cNvPr id="8" name="Picture 7">
            <a:extLst>
              <a:ext uri="{FF2B5EF4-FFF2-40B4-BE49-F238E27FC236}">
                <a16:creationId xmlns:a16="http://schemas.microsoft.com/office/drawing/2014/main" id="{B4CCBBD1-BDD5-264E-B5DA-241158962BBF}"/>
              </a:ext>
            </a:extLst>
          </p:cNvPr>
          <p:cNvPicPr>
            <a:picLocks noChangeAspect="1"/>
          </p:cNvPicPr>
          <p:nvPr/>
        </p:nvPicPr>
        <p:blipFill>
          <a:blip r:embed="rId4"/>
          <a:stretch>
            <a:fillRect/>
          </a:stretch>
        </p:blipFill>
        <p:spPr>
          <a:xfrm>
            <a:off x="0" y="2427803"/>
            <a:ext cx="2877159" cy="1324281"/>
          </a:xfrm>
          <a:prstGeom prst="rect">
            <a:avLst/>
          </a:prstGeom>
        </p:spPr>
      </p:pic>
      <p:pic>
        <p:nvPicPr>
          <p:cNvPr id="9" name="Picture 8">
            <a:extLst>
              <a:ext uri="{FF2B5EF4-FFF2-40B4-BE49-F238E27FC236}">
                <a16:creationId xmlns:a16="http://schemas.microsoft.com/office/drawing/2014/main" id="{AF95068E-537F-0444-B116-E093934456FB}"/>
              </a:ext>
            </a:extLst>
          </p:cNvPr>
          <p:cNvPicPr>
            <a:picLocks noChangeAspect="1"/>
          </p:cNvPicPr>
          <p:nvPr/>
        </p:nvPicPr>
        <p:blipFill>
          <a:blip r:embed="rId5"/>
          <a:stretch>
            <a:fillRect/>
          </a:stretch>
        </p:blipFill>
        <p:spPr>
          <a:xfrm>
            <a:off x="2923338" y="1650697"/>
            <a:ext cx="9268662" cy="1946682"/>
          </a:xfrm>
          <a:prstGeom prst="rect">
            <a:avLst/>
          </a:prstGeom>
        </p:spPr>
      </p:pic>
    </p:spTree>
    <p:extLst>
      <p:ext uri="{BB962C8B-B14F-4D97-AF65-F5344CB8AC3E}">
        <p14:creationId xmlns:p14="http://schemas.microsoft.com/office/powerpoint/2010/main" val="1973687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C3510-206B-824A-B3DC-97F910FE3D9A}"/>
              </a:ext>
            </a:extLst>
          </p:cNvPr>
          <p:cNvSpPr>
            <a:spLocks noGrp="1"/>
          </p:cNvSpPr>
          <p:nvPr>
            <p:ph type="title"/>
          </p:nvPr>
        </p:nvSpPr>
        <p:spPr/>
        <p:txBody>
          <a:bodyPr/>
          <a:lstStyle/>
          <a:p>
            <a:r>
              <a:rPr lang="en-US" dirty="0"/>
              <a:t>My Comments for a Class</a:t>
            </a:r>
          </a:p>
        </p:txBody>
      </p:sp>
      <p:sp>
        <p:nvSpPr>
          <p:cNvPr id="3" name="Content Placeholder 2">
            <a:extLst>
              <a:ext uri="{FF2B5EF4-FFF2-40B4-BE49-F238E27FC236}">
                <a16:creationId xmlns:a16="http://schemas.microsoft.com/office/drawing/2014/main" id="{5B71CF69-E2FB-A248-B197-4C7EC9F70A0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9FA516C-F510-634F-8E49-DBF2AD8DD0F9}"/>
              </a:ext>
            </a:extLst>
          </p:cNvPr>
          <p:cNvPicPr>
            <a:picLocks noChangeAspect="1"/>
          </p:cNvPicPr>
          <p:nvPr/>
        </p:nvPicPr>
        <p:blipFill>
          <a:blip r:embed="rId2"/>
          <a:stretch>
            <a:fillRect/>
          </a:stretch>
        </p:blipFill>
        <p:spPr>
          <a:xfrm>
            <a:off x="516106" y="1676130"/>
            <a:ext cx="8280400" cy="4749800"/>
          </a:xfrm>
          <a:prstGeom prst="rect">
            <a:avLst/>
          </a:prstGeom>
        </p:spPr>
      </p:pic>
    </p:spTree>
    <p:extLst>
      <p:ext uri="{BB962C8B-B14F-4D97-AF65-F5344CB8AC3E}">
        <p14:creationId xmlns:p14="http://schemas.microsoft.com/office/powerpoint/2010/main" val="242802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217AA-59E9-DA41-A378-02CDF5275991}"/>
              </a:ext>
            </a:extLst>
          </p:cNvPr>
          <p:cNvSpPr>
            <a:spLocks noGrp="1"/>
          </p:cNvSpPr>
          <p:nvPr>
            <p:ph type="title"/>
          </p:nvPr>
        </p:nvSpPr>
        <p:spPr>
          <a:xfrm>
            <a:off x="1483744" y="808056"/>
            <a:ext cx="9086396" cy="1077229"/>
          </a:xfrm>
        </p:spPr>
        <p:txBody>
          <a:bodyPr/>
          <a:lstStyle/>
          <a:p>
            <a:r>
              <a:rPr lang="en-US" dirty="0"/>
              <a:t>This is Measuring and Monitoring Overtime. </a:t>
            </a:r>
          </a:p>
        </p:txBody>
      </p:sp>
      <p:sp>
        <p:nvSpPr>
          <p:cNvPr id="3" name="Content Placeholder 2">
            <a:extLst>
              <a:ext uri="{FF2B5EF4-FFF2-40B4-BE49-F238E27FC236}">
                <a16:creationId xmlns:a16="http://schemas.microsoft.com/office/drawing/2014/main" id="{05289367-7A99-1646-B4DE-DDDB2720505B}"/>
              </a:ext>
            </a:extLst>
          </p:cNvPr>
          <p:cNvSpPr>
            <a:spLocks noGrp="1"/>
          </p:cNvSpPr>
          <p:nvPr>
            <p:ph idx="1"/>
          </p:nvPr>
        </p:nvSpPr>
        <p:spPr>
          <a:xfrm>
            <a:off x="1483744" y="1535501"/>
            <a:ext cx="9489056" cy="4968815"/>
          </a:xfrm>
        </p:spPr>
        <p:txBody>
          <a:bodyPr/>
          <a:lstStyle/>
          <a:p>
            <a:r>
              <a:rPr lang="en-US" dirty="0"/>
              <a:t>What have you learned?</a:t>
            </a:r>
          </a:p>
          <a:p>
            <a:r>
              <a:rPr lang="en-US" dirty="0"/>
              <a:t>Is this something you want established?</a:t>
            </a:r>
          </a:p>
          <a:p>
            <a:r>
              <a:rPr lang="en-US" dirty="0"/>
              <a:t>Can you tell an NZC thinking level from a students answer? (Progression)</a:t>
            </a:r>
          </a:p>
          <a:p>
            <a:r>
              <a:rPr lang="en-US" dirty="0"/>
              <a:t>When a student critiques you (a bit of lip perhaps), do you see that as NZC L5 Critical Thinking being developed?</a:t>
            </a:r>
          </a:p>
          <a:p>
            <a:r>
              <a:rPr lang="en-US" dirty="0"/>
              <a:t>Do you know how many NZC  levels are in your classroom?</a:t>
            </a:r>
          </a:p>
          <a:p>
            <a:r>
              <a:rPr lang="en-US" dirty="0"/>
              <a:t>Did you know a student might be L2 one day, one moment and L3 or 4 the next?</a:t>
            </a:r>
          </a:p>
          <a:p>
            <a:r>
              <a:rPr lang="en-US" dirty="0"/>
              <a:t>Is it true we possess all NZC levels at all times but choose to use one?</a:t>
            </a:r>
          </a:p>
          <a:p>
            <a:endParaRPr lang="en-US" dirty="0"/>
          </a:p>
        </p:txBody>
      </p:sp>
    </p:spTree>
    <p:extLst>
      <p:ext uri="{BB962C8B-B14F-4D97-AF65-F5344CB8AC3E}">
        <p14:creationId xmlns:p14="http://schemas.microsoft.com/office/powerpoint/2010/main" val="39122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52B12-8EF2-974A-A330-6B9049F4D819}"/>
              </a:ext>
            </a:extLst>
          </p:cNvPr>
          <p:cNvSpPr>
            <a:spLocks noGrp="1"/>
          </p:cNvSpPr>
          <p:nvPr>
            <p:ph type="title"/>
          </p:nvPr>
        </p:nvSpPr>
        <p:spPr/>
        <p:txBody>
          <a:bodyPr/>
          <a:lstStyle/>
          <a:p>
            <a:r>
              <a:rPr lang="en-US" dirty="0"/>
              <a:t>Le Fin</a:t>
            </a:r>
          </a:p>
        </p:txBody>
      </p:sp>
      <p:sp>
        <p:nvSpPr>
          <p:cNvPr id="3" name="Content Placeholder 2">
            <a:extLst>
              <a:ext uri="{FF2B5EF4-FFF2-40B4-BE49-F238E27FC236}">
                <a16:creationId xmlns:a16="http://schemas.microsoft.com/office/drawing/2014/main" id="{DDA1DE4F-C316-024B-8ED7-DFD853A49ED5}"/>
              </a:ext>
            </a:extLst>
          </p:cNvPr>
          <p:cNvSpPr>
            <a:spLocks noGrp="1"/>
          </p:cNvSpPr>
          <p:nvPr>
            <p:ph idx="1"/>
          </p:nvPr>
        </p:nvSpPr>
        <p:spPr/>
        <p:txBody>
          <a:bodyPr>
            <a:normAutofit fontScale="92500" lnSpcReduction="20000"/>
          </a:bodyPr>
          <a:lstStyle/>
          <a:p>
            <a:r>
              <a:rPr lang="en-US" dirty="0"/>
              <a:t>Thanks you and I hope you are pondering</a:t>
            </a:r>
          </a:p>
          <a:p>
            <a:r>
              <a:rPr lang="en-US" dirty="0"/>
              <a:t>This has been used for BOT and P reports</a:t>
            </a:r>
          </a:p>
          <a:p>
            <a:r>
              <a:rPr lang="en-US" dirty="0"/>
              <a:t>You could select most improved students instead of 1</a:t>
            </a:r>
            <a:r>
              <a:rPr lang="en-US" baseline="30000" dirty="0"/>
              <a:t>st</a:t>
            </a:r>
            <a:r>
              <a:rPr lang="en-US" dirty="0"/>
              <a:t>, 2</a:t>
            </a:r>
            <a:r>
              <a:rPr lang="en-US" baseline="30000" dirty="0"/>
              <a:t>nd</a:t>
            </a:r>
            <a:r>
              <a:rPr lang="en-US" dirty="0"/>
              <a:t> …</a:t>
            </a:r>
          </a:p>
          <a:p>
            <a:r>
              <a:rPr lang="en-US" dirty="0"/>
              <a:t>You could do a lot of Year 11 planning based on this</a:t>
            </a:r>
          </a:p>
          <a:p>
            <a:endParaRPr lang="en-US" dirty="0"/>
          </a:p>
          <a:p>
            <a:r>
              <a:rPr lang="en-US" dirty="0"/>
              <a:t>Jim Hogan, ACC 572, </a:t>
            </a:r>
            <a:r>
              <a:rPr lang="en-US" dirty="0">
                <a:hlinkClick r:id="rId3"/>
              </a:rPr>
              <a:t>jimhogan2@icloud.com</a:t>
            </a:r>
            <a:r>
              <a:rPr lang="en-US" dirty="0"/>
              <a:t> </a:t>
            </a:r>
          </a:p>
          <a:p>
            <a:endParaRPr lang="en-US" dirty="0"/>
          </a:p>
          <a:p>
            <a:r>
              <a:rPr lang="en-US" dirty="0">
                <a:hlinkClick r:id="rId4"/>
              </a:rPr>
              <a:t>http://services.education.govt.nz/pld/information-for-principals-and-school-leaders/accessing-centrally-funded-pld/</a:t>
            </a:r>
            <a:endParaRPr lang="en-US" dirty="0"/>
          </a:p>
          <a:p>
            <a:endParaRPr lang="en-US" dirty="0"/>
          </a:p>
        </p:txBody>
      </p:sp>
    </p:spTree>
    <p:extLst>
      <p:ext uri="{BB962C8B-B14F-4D97-AF65-F5344CB8AC3E}">
        <p14:creationId xmlns:p14="http://schemas.microsoft.com/office/powerpoint/2010/main" val="2315277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B3F9E-085F-664F-90C2-7B9480ABEB81}"/>
              </a:ext>
            </a:extLst>
          </p:cNvPr>
          <p:cNvSpPr>
            <a:spLocks noGrp="1"/>
          </p:cNvSpPr>
          <p:nvPr>
            <p:ph type="title"/>
          </p:nvPr>
        </p:nvSpPr>
        <p:spPr/>
        <p:txBody>
          <a:bodyPr/>
          <a:lstStyle/>
          <a:p>
            <a:r>
              <a:rPr lang="en-US" dirty="0"/>
              <a:t>The Underlying Thinking</a:t>
            </a:r>
          </a:p>
        </p:txBody>
      </p:sp>
      <p:sp>
        <p:nvSpPr>
          <p:cNvPr id="3" name="Content Placeholder 2">
            <a:extLst>
              <a:ext uri="{FF2B5EF4-FFF2-40B4-BE49-F238E27FC236}">
                <a16:creationId xmlns:a16="http://schemas.microsoft.com/office/drawing/2014/main" id="{4A92E843-8C6B-B54E-956B-F1E64FCD6CB0}"/>
              </a:ext>
            </a:extLst>
          </p:cNvPr>
          <p:cNvSpPr>
            <a:spLocks noGrp="1"/>
          </p:cNvSpPr>
          <p:nvPr>
            <p:ph idx="1"/>
          </p:nvPr>
        </p:nvSpPr>
        <p:spPr/>
        <p:txBody>
          <a:bodyPr/>
          <a:lstStyle/>
          <a:p>
            <a:r>
              <a:rPr lang="en-US" dirty="0"/>
              <a:t>All  students think</a:t>
            </a:r>
          </a:p>
          <a:p>
            <a:r>
              <a:rPr lang="en-US" dirty="0"/>
              <a:t>The quality of thinking is reflected in NZC level</a:t>
            </a:r>
          </a:p>
          <a:p>
            <a:r>
              <a:rPr lang="en-US" dirty="0"/>
              <a:t>Can you recognize NZC Level 3 thinking?</a:t>
            </a:r>
          </a:p>
          <a:p>
            <a:endParaRPr lang="en-US" dirty="0"/>
          </a:p>
          <a:p>
            <a:endParaRPr lang="en-US" dirty="0"/>
          </a:p>
          <a:p>
            <a:r>
              <a:rPr lang="en-US" dirty="0"/>
              <a:t>Is it the question or answer that reflects the thinking?</a:t>
            </a:r>
          </a:p>
        </p:txBody>
      </p:sp>
      <p:pic>
        <p:nvPicPr>
          <p:cNvPr id="5" name="Picture 4">
            <a:extLst>
              <a:ext uri="{FF2B5EF4-FFF2-40B4-BE49-F238E27FC236}">
                <a16:creationId xmlns:a16="http://schemas.microsoft.com/office/drawing/2014/main" id="{2438BF98-A03A-9742-92C8-E821CCF6CC1D}"/>
              </a:ext>
            </a:extLst>
          </p:cNvPr>
          <p:cNvPicPr>
            <a:picLocks noChangeAspect="1"/>
          </p:cNvPicPr>
          <p:nvPr/>
        </p:nvPicPr>
        <p:blipFill>
          <a:blip r:embed="rId3"/>
          <a:stretch>
            <a:fillRect/>
          </a:stretch>
        </p:blipFill>
        <p:spPr>
          <a:xfrm>
            <a:off x="279400" y="0"/>
            <a:ext cx="2794000" cy="2781300"/>
          </a:xfrm>
          <a:prstGeom prst="rect">
            <a:avLst/>
          </a:prstGeom>
        </p:spPr>
      </p:pic>
      <p:sp>
        <p:nvSpPr>
          <p:cNvPr id="6" name="TextBox 5">
            <a:extLst>
              <a:ext uri="{FF2B5EF4-FFF2-40B4-BE49-F238E27FC236}">
                <a16:creationId xmlns:a16="http://schemas.microsoft.com/office/drawing/2014/main" id="{E1BCA8E7-CE37-244E-A856-604ADB1D4F1F}"/>
              </a:ext>
            </a:extLst>
          </p:cNvPr>
          <p:cNvSpPr txBox="1"/>
          <p:nvPr/>
        </p:nvSpPr>
        <p:spPr>
          <a:xfrm rot="1414160">
            <a:off x="9497291" y="2781300"/>
            <a:ext cx="2119745" cy="646331"/>
          </a:xfrm>
          <a:prstGeom prst="rect">
            <a:avLst/>
          </a:prstGeom>
          <a:noFill/>
        </p:spPr>
        <p:txBody>
          <a:bodyPr wrap="square" rtlCol="0">
            <a:spAutoFit/>
          </a:bodyPr>
          <a:lstStyle/>
          <a:p>
            <a:r>
              <a:rPr lang="en-US" sz="3600" dirty="0"/>
              <a:t>18x5=?</a:t>
            </a:r>
          </a:p>
        </p:txBody>
      </p:sp>
    </p:spTree>
    <p:extLst>
      <p:ext uri="{BB962C8B-B14F-4D97-AF65-F5344CB8AC3E}">
        <p14:creationId xmlns:p14="http://schemas.microsoft.com/office/powerpoint/2010/main" val="1911526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D2AE7-973C-7E4B-8963-39030FD2124E}"/>
              </a:ext>
            </a:extLst>
          </p:cNvPr>
          <p:cNvSpPr>
            <a:spLocks noGrp="1"/>
          </p:cNvSpPr>
          <p:nvPr>
            <p:ph type="title"/>
          </p:nvPr>
        </p:nvSpPr>
        <p:spPr/>
        <p:txBody>
          <a:bodyPr/>
          <a:lstStyle/>
          <a:p>
            <a:r>
              <a:rPr lang="en-US" dirty="0"/>
              <a:t>Topic tests, Class tests</a:t>
            </a:r>
          </a:p>
        </p:txBody>
      </p:sp>
      <p:sp>
        <p:nvSpPr>
          <p:cNvPr id="3" name="Content Placeholder 2">
            <a:extLst>
              <a:ext uri="{FF2B5EF4-FFF2-40B4-BE49-F238E27FC236}">
                <a16:creationId xmlns:a16="http://schemas.microsoft.com/office/drawing/2014/main" id="{A71CAEA3-ECAB-F44E-BDF9-198F11703EC7}"/>
              </a:ext>
            </a:extLst>
          </p:cNvPr>
          <p:cNvSpPr>
            <a:spLocks noGrp="1"/>
          </p:cNvSpPr>
          <p:nvPr>
            <p:ph idx="1"/>
          </p:nvPr>
        </p:nvSpPr>
        <p:spPr/>
        <p:txBody>
          <a:bodyPr/>
          <a:lstStyle/>
          <a:p>
            <a:r>
              <a:rPr lang="en-US" dirty="0"/>
              <a:t>We all test students, ……why?</a:t>
            </a:r>
          </a:p>
          <a:p>
            <a:r>
              <a:rPr lang="en-US" dirty="0"/>
              <a:t>Do we use a test across all classes?</a:t>
            </a:r>
          </a:p>
          <a:p>
            <a:r>
              <a:rPr lang="en-US" dirty="0"/>
              <a:t>Do we use topic test data to inform further learning?</a:t>
            </a:r>
          </a:p>
          <a:p>
            <a:endParaRPr lang="en-US" dirty="0"/>
          </a:p>
          <a:p>
            <a:endParaRPr lang="en-US" dirty="0"/>
          </a:p>
          <a:p>
            <a:r>
              <a:rPr lang="en-US" dirty="0"/>
              <a:t>What information does an HOD need to monitor progress? </a:t>
            </a:r>
          </a:p>
          <a:p>
            <a:endParaRPr lang="en-US" dirty="0"/>
          </a:p>
        </p:txBody>
      </p:sp>
      <p:pic>
        <p:nvPicPr>
          <p:cNvPr id="5" name="Picture 4">
            <a:extLst>
              <a:ext uri="{FF2B5EF4-FFF2-40B4-BE49-F238E27FC236}">
                <a16:creationId xmlns:a16="http://schemas.microsoft.com/office/drawing/2014/main" id="{EF17EA9A-AAE2-CC47-9FEC-2EDF8FF5C7A2}"/>
              </a:ext>
            </a:extLst>
          </p:cNvPr>
          <p:cNvPicPr>
            <a:picLocks noChangeAspect="1"/>
          </p:cNvPicPr>
          <p:nvPr/>
        </p:nvPicPr>
        <p:blipFill>
          <a:blip r:embed="rId3"/>
          <a:stretch>
            <a:fillRect/>
          </a:stretch>
        </p:blipFill>
        <p:spPr>
          <a:xfrm>
            <a:off x="230909" y="0"/>
            <a:ext cx="2794000" cy="2781300"/>
          </a:xfrm>
          <a:prstGeom prst="rect">
            <a:avLst/>
          </a:prstGeom>
        </p:spPr>
      </p:pic>
    </p:spTree>
    <p:extLst>
      <p:ext uri="{BB962C8B-B14F-4D97-AF65-F5344CB8AC3E}">
        <p14:creationId xmlns:p14="http://schemas.microsoft.com/office/powerpoint/2010/main" val="2447023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6D327-1263-F148-A9DD-055205284A64}"/>
              </a:ext>
            </a:extLst>
          </p:cNvPr>
          <p:cNvSpPr>
            <a:spLocks noGrp="1"/>
          </p:cNvSpPr>
          <p:nvPr>
            <p:ph type="title"/>
          </p:nvPr>
        </p:nvSpPr>
        <p:spPr/>
        <p:txBody>
          <a:bodyPr/>
          <a:lstStyle/>
          <a:p>
            <a:r>
              <a:rPr lang="en-US" dirty="0"/>
              <a:t>Hogan’s Answers</a:t>
            </a:r>
          </a:p>
        </p:txBody>
      </p:sp>
      <p:sp>
        <p:nvSpPr>
          <p:cNvPr id="3" name="Content Placeholder 2">
            <a:extLst>
              <a:ext uri="{FF2B5EF4-FFF2-40B4-BE49-F238E27FC236}">
                <a16:creationId xmlns:a16="http://schemas.microsoft.com/office/drawing/2014/main" id="{03FB440F-9BA4-2440-B63E-1C8C0A9142C5}"/>
              </a:ext>
            </a:extLst>
          </p:cNvPr>
          <p:cNvSpPr>
            <a:spLocks noGrp="1"/>
          </p:cNvSpPr>
          <p:nvPr>
            <p:ph idx="1"/>
          </p:nvPr>
        </p:nvSpPr>
        <p:spPr/>
        <p:txBody>
          <a:bodyPr>
            <a:normAutofit lnSpcReduction="10000"/>
          </a:bodyPr>
          <a:lstStyle/>
          <a:p>
            <a:r>
              <a:rPr lang="en-US" dirty="0"/>
              <a:t>What do we need  to monitor students, a class and a cohort?</a:t>
            </a:r>
          </a:p>
          <a:p>
            <a:r>
              <a:rPr lang="en-US" dirty="0"/>
              <a:t>A= Not a lot from an HOD perspective.</a:t>
            </a:r>
          </a:p>
          <a:p>
            <a:endParaRPr lang="en-US" dirty="0"/>
          </a:p>
          <a:p>
            <a:r>
              <a:rPr lang="en-US" dirty="0"/>
              <a:t>Is it the question or answer that reflects the thinking?</a:t>
            </a:r>
          </a:p>
          <a:p>
            <a:r>
              <a:rPr lang="en-US" dirty="0"/>
              <a:t>The Answer</a:t>
            </a:r>
          </a:p>
          <a:p>
            <a:endParaRPr lang="en-US" dirty="0"/>
          </a:p>
          <a:p>
            <a:r>
              <a:rPr lang="en-US" dirty="0"/>
              <a:t>What information does an HOD need to monitor progress? </a:t>
            </a:r>
          </a:p>
          <a:p>
            <a:r>
              <a:rPr lang="en-US" dirty="0"/>
              <a:t>Regular overtime comparison of thinking.</a:t>
            </a:r>
          </a:p>
          <a:p>
            <a:endParaRPr lang="en-US" dirty="0"/>
          </a:p>
          <a:p>
            <a:endParaRPr lang="en-US" dirty="0"/>
          </a:p>
        </p:txBody>
      </p:sp>
      <p:pic>
        <p:nvPicPr>
          <p:cNvPr id="4" name="Picture 3">
            <a:extLst>
              <a:ext uri="{FF2B5EF4-FFF2-40B4-BE49-F238E27FC236}">
                <a16:creationId xmlns:a16="http://schemas.microsoft.com/office/drawing/2014/main" id="{BF0178D3-4B8E-E84D-B432-8BFFCF57EEA9}"/>
              </a:ext>
            </a:extLst>
          </p:cNvPr>
          <p:cNvPicPr>
            <a:picLocks noChangeAspect="1"/>
          </p:cNvPicPr>
          <p:nvPr/>
        </p:nvPicPr>
        <p:blipFill>
          <a:blip r:embed="rId3"/>
          <a:stretch>
            <a:fillRect/>
          </a:stretch>
        </p:blipFill>
        <p:spPr>
          <a:xfrm rot="19537677">
            <a:off x="-1292656" y="90613"/>
            <a:ext cx="5024226" cy="2512113"/>
          </a:xfrm>
          <a:prstGeom prst="rect">
            <a:avLst/>
          </a:prstGeom>
        </p:spPr>
      </p:pic>
    </p:spTree>
    <p:extLst>
      <p:ext uri="{BB962C8B-B14F-4D97-AF65-F5344CB8AC3E}">
        <p14:creationId xmlns:p14="http://schemas.microsoft.com/office/powerpoint/2010/main" val="3674969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06A49-735C-7747-B3B6-6D30DDFBF26C}"/>
              </a:ext>
            </a:extLst>
          </p:cNvPr>
          <p:cNvSpPr>
            <a:spLocks noGrp="1"/>
          </p:cNvSpPr>
          <p:nvPr>
            <p:ph type="title"/>
          </p:nvPr>
        </p:nvSpPr>
        <p:spPr/>
        <p:txBody>
          <a:bodyPr/>
          <a:lstStyle/>
          <a:p>
            <a:r>
              <a:rPr lang="en-US" dirty="0"/>
              <a:t>Regular Overtime Comparison</a:t>
            </a:r>
            <a:br>
              <a:rPr lang="en-US" dirty="0"/>
            </a:br>
            <a:endParaRPr lang="en-US" dirty="0"/>
          </a:p>
        </p:txBody>
      </p:sp>
      <p:sp>
        <p:nvSpPr>
          <p:cNvPr id="3" name="Content Placeholder 2">
            <a:extLst>
              <a:ext uri="{FF2B5EF4-FFF2-40B4-BE49-F238E27FC236}">
                <a16:creationId xmlns:a16="http://schemas.microsoft.com/office/drawing/2014/main" id="{167BF1F1-ADBE-4141-908A-DDDAA0175D54}"/>
              </a:ext>
            </a:extLst>
          </p:cNvPr>
          <p:cNvSpPr>
            <a:spLocks noGrp="1"/>
          </p:cNvSpPr>
          <p:nvPr>
            <p:ph idx="1"/>
          </p:nvPr>
        </p:nvSpPr>
        <p:spPr/>
        <p:txBody>
          <a:bodyPr/>
          <a:lstStyle/>
          <a:p>
            <a:r>
              <a:rPr lang="en-US" dirty="0"/>
              <a:t>And that is the purpose of this workshop.</a:t>
            </a:r>
          </a:p>
          <a:p>
            <a:endParaRPr lang="en-US" dirty="0"/>
          </a:p>
          <a:p>
            <a:endParaRPr lang="en-US" dirty="0"/>
          </a:p>
          <a:p>
            <a:r>
              <a:rPr lang="en-US" dirty="0"/>
              <a:t>So…</a:t>
            </a:r>
          </a:p>
          <a:p>
            <a:endParaRPr lang="en-US" dirty="0"/>
          </a:p>
          <a:p>
            <a:r>
              <a:rPr lang="en-US" dirty="0"/>
              <a:t>What do you think it means?</a:t>
            </a:r>
          </a:p>
        </p:txBody>
      </p:sp>
      <p:pic>
        <p:nvPicPr>
          <p:cNvPr id="5" name="Picture 4">
            <a:extLst>
              <a:ext uri="{FF2B5EF4-FFF2-40B4-BE49-F238E27FC236}">
                <a16:creationId xmlns:a16="http://schemas.microsoft.com/office/drawing/2014/main" id="{42DF857A-B074-2E46-96D1-90062E797123}"/>
              </a:ext>
            </a:extLst>
          </p:cNvPr>
          <p:cNvPicPr>
            <a:picLocks noChangeAspect="1"/>
          </p:cNvPicPr>
          <p:nvPr/>
        </p:nvPicPr>
        <p:blipFill>
          <a:blip r:embed="rId3"/>
          <a:stretch>
            <a:fillRect/>
          </a:stretch>
        </p:blipFill>
        <p:spPr>
          <a:xfrm>
            <a:off x="8052555" y="4213411"/>
            <a:ext cx="4349416" cy="2859741"/>
          </a:xfrm>
          <a:prstGeom prst="rect">
            <a:avLst/>
          </a:prstGeom>
        </p:spPr>
      </p:pic>
    </p:spTree>
    <p:extLst>
      <p:ext uri="{BB962C8B-B14F-4D97-AF65-F5344CB8AC3E}">
        <p14:creationId xmlns:p14="http://schemas.microsoft.com/office/powerpoint/2010/main" val="2611686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4AE6-D96C-FF4E-854D-D06C5DD40E80}"/>
              </a:ext>
            </a:extLst>
          </p:cNvPr>
          <p:cNvSpPr>
            <a:spLocks noGrp="1"/>
          </p:cNvSpPr>
          <p:nvPr>
            <p:ph type="title"/>
          </p:nvPr>
        </p:nvSpPr>
        <p:spPr/>
        <p:txBody>
          <a:bodyPr/>
          <a:lstStyle/>
          <a:p>
            <a:r>
              <a:rPr lang="en-US" dirty="0"/>
              <a:t>NZC to Thinking, Hogan’s Rubric</a:t>
            </a:r>
            <a:br>
              <a:rPr lang="en-US" dirty="0"/>
            </a:br>
            <a:endParaRPr lang="en-US" dirty="0"/>
          </a:p>
        </p:txBody>
      </p:sp>
      <p:sp>
        <p:nvSpPr>
          <p:cNvPr id="3" name="Content Placeholder 2">
            <a:extLst>
              <a:ext uri="{FF2B5EF4-FFF2-40B4-BE49-F238E27FC236}">
                <a16:creationId xmlns:a16="http://schemas.microsoft.com/office/drawing/2014/main" id="{2128D65E-54DF-E447-B914-1116351644E7}"/>
              </a:ext>
            </a:extLst>
          </p:cNvPr>
          <p:cNvSpPr>
            <a:spLocks noGrp="1"/>
          </p:cNvSpPr>
          <p:nvPr>
            <p:ph idx="1"/>
          </p:nvPr>
        </p:nvSpPr>
        <p:spPr>
          <a:xfrm>
            <a:off x="1391478" y="1451113"/>
            <a:ext cx="9700591" cy="5208104"/>
          </a:xfrm>
        </p:spPr>
        <p:txBody>
          <a:bodyPr>
            <a:normAutofit lnSpcReduction="10000"/>
          </a:bodyPr>
          <a:lstStyle/>
          <a:p>
            <a:r>
              <a:rPr lang="en-US" dirty="0"/>
              <a:t>NZC L1- Few connections, 2+3 is different from 2+4</a:t>
            </a:r>
          </a:p>
          <a:p>
            <a:r>
              <a:rPr lang="en-US" dirty="0"/>
              <a:t>NZC L2 – More connections, place value, basic adding, developing language, still a scary world. </a:t>
            </a:r>
          </a:p>
          <a:p>
            <a:r>
              <a:rPr lang="en-US" dirty="0"/>
              <a:t>NZC L3 – Good linear connections, derives x facts, no reasons, answer only, still mystified by magic.</a:t>
            </a:r>
          </a:p>
          <a:p>
            <a:r>
              <a:rPr lang="en-US" dirty="0"/>
              <a:t>NZC L4 – Good use of factors, </a:t>
            </a:r>
            <a:r>
              <a:rPr lang="en-US" dirty="0" err="1"/>
              <a:t>mult</a:t>
            </a:r>
            <a:r>
              <a:rPr lang="en-US" dirty="0"/>
              <a:t>, patterns, nth term, answer + reason, follows rules well, can investigate.</a:t>
            </a:r>
          </a:p>
          <a:p>
            <a:r>
              <a:rPr lang="en-US" dirty="0"/>
              <a:t>NZC L5 – Critical and will argue, copes with rates and ratio, reads well, developing broad knowledge, integrity. </a:t>
            </a:r>
          </a:p>
          <a:p>
            <a:r>
              <a:rPr lang="en-US" dirty="0"/>
              <a:t>NZC L6 – Will write a better test for you or even suggest they do not need to be tested. Big picture thinkers.</a:t>
            </a:r>
          </a:p>
          <a:p>
            <a:r>
              <a:rPr lang="en-US" b="1" dirty="0">
                <a:solidFill>
                  <a:srgbClr val="FF0000"/>
                </a:solidFill>
              </a:rPr>
              <a:t>Refer to SOLO. What is your rubric?</a:t>
            </a:r>
          </a:p>
        </p:txBody>
      </p:sp>
      <p:pic>
        <p:nvPicPr>
          <p:cNvPr id="4" name="Picture 3">
            <a:extLst>
              <a:ext uri="{FF2B5EF4-FFF2-40B4-BE49-F238E27FC236}">
                <a16:creationId xmlns:a16="http://schemas.microsoft.com/office/drawing/2014/main" id="{CA248FF4-F77B-9B4D-9BB0-13F8C258B50C}"/>
              </a:ext>
            </a:extLst>
          </p:cNvPr>
          <p:cNvPicPr>
            <a:picLocks noChangeAspect="1"/>
          </p:cNvPicPr>
          <p:nvPr/>
        </p:nvPicPr>
        <p:blipFill>
          <a:blip r:embed="rId3"/>
          <a:stretch>
            <a:fillRect/>
          </a:stretch>
        </p:blipFill>
        <p:spPr>
          <a:xfrm flipH="1">
            <a:off x="0" y="-430306"/>
            <a:ext cx="1721224" cy="7288305"/>
          </a:xfrm>
          <a:prstGeom prst="rect">
            <a:avLst/>
          </a:prstGeom>
        </p:spPr>
      </p:pic>
    </p:spTree>
    <p:extLst>
      <p:ext uri="{BB962C8B-B14F-4D97-AF65-F5344CB8AC3E}">
        <p14:creationId xmlns:p14="http://schemas.microsoft.com/office/powerpoint/2010/main" val="3062565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4DB63-49B6-784F-A0AC-6D13802CFF04}"/>
              </a:ext>
            </a:extLst>
          </p:cNvPr>
          <p:cNvSpPr>
            <a:spLocks noGrp="1"/>
          </p:cNvSpPr>
          <p:nvPr>
            <p:ph type="title"/>
          </p:nvPr>
        </p:nvSpPr>
        <p:spPr/>
        <p:txBody>
          <a:bodyPr/>
          <a:lstStyle/>
          <a:p>
            <a:r>
              <a:rPr lang="en-US" dirty="0"/>
              <a:t>How to Measure Thinking</a:t>
            </a:r>
          </a:p>
        </p:txBody>
      </p:sp>
      <p:sp>
        <p:nvSpPr>
          <p:cNvPr id="3" name="Content Placeholder 2">
            <a:extLst>
              <a:ext uri="{FF2B5EF4-FFF2-40B4-BE49-F238E27FC236}">
                <a16:creationId xmlns:a16="http://schemas.microsoft.com/office/drawing/2014/main" id="{EF485FCE-47E8-C743-9B80-DD2078601F16}"/>
              </a:ext>
            </a:extLst>
          </p:cNvPr>
          <p:cNvSpPr>
            <a:spLocks noGrp="1"/>
          </p:cNvSpPr>
          <p:nvPr>
            <p:ph idx="1"/>
          </p:nvPr>
        </p:nvSpPr>
        <p:spPr/>
        <p:txBody>
          <a:bodyPr>
            <a:normAutofit fontScale="92500" lnSpcReduction="10000"/>
          </a:bodyPr>
          <a:lstStyle/>
          <a:p>
            <a:r>
              <a:rPr lang="en-US" dirty="0"/>
              <a:t>Every answer measures thinking so pretty much any thing works. </a:t>
            </a:r>
          </a:p>
          <a:p>
            <a:r>
              <a:rPr lang="en-US" dirty="0"/>
              <a:t>Some work better than others…cheaper, faster, sharper. </a:t>
            </a:r>
            <a:br>
              <a:rPr lang="en-US" dirty="0"/>
            </a:br>
            <a:endParaRPr lang="en-US" dirty="0"/>
          </a:p>
          <a:p>
            <a:r>
              <a:rPr lang="en-US" dirty="0"/>
              <a:t>Examples in common use are PAT, </a:t>
            </a:r>
            <a:r>
              <a:rPr lang="en-US" dirty="0" err="1"/>
              <a:t>AssTTLe</a:t>
            </a:r>
            <a:r>
              <a:rPr lang="en-US" dirty="0"/>
              <a:t>, Item Bank, AMC. There are many.</a:t>
            </a:r>
          </a:p>
          <a:p>
            <a:r>
              <a:rPr lang="en-US" dirty="0"/>
              <a:t>I use one developed during SNP days by P Hughes and G Lomas. I refer to it as The LOMAS TEST. The research paper </a:t>
            </a:r>
            <a:r>
              <a:rPr lang="en-US" dirty="0">
                <a:hlinkClick r:id="rId3"/>
              </a:rPr>
              <a:t>https://nzmaths.co.nz/sites/default/files/Numeracy/References/Comp08/SNPReport08_lomas_hughes.pdf</a:t>
            </a:r>
            <a:r>
              <a:rPr lang="en-US" dirty="0"/>
              <a:t>  It was developed for secondary school use. </a:t>
            </a:r>
          </a:p>
          <a:p>
            <a:endParaRPr lang="en-US" dirty="0"/>
          </a:p>
        </p:txBody>
      </p:sp>
      <p:pic>
        <p:nvPicPr>
          <p:cNvPr id="4" name="Picture 3">
            <a:extLst>
              <a:ext uri="{FF2B5EF4-FFF2-40B4-BE49-F238E27FC236}">
                <a16:creationId xmlns:a16="http://schemas.microsoft.com/office/drawing/2014/main" id="{9D909721-793F-9345-A173-1BBD07F77772}"/>
              </a:ext>
            </a:extLst>
          </p:cNvPr>
          <p:cNvPicPr>
            <a:picLocks noChangeAspect="1"/>
          </p:cNvPicPr>
          <p:nvPr/>
        </p:nvPicPr>
        <p:blipFill>
          <a:blip r:embed="rId4"/>
          <a:stretch>
            <a:fillRect/>
          </a:stretch>
        </p:blipFill>
        <p:spPr>
          <a:xfrm rot="20119180">
            <a:off x="24341" y="-170964"/>
            <a:ext cx="3124200" cy="2603500"/>
          </a:xfrm>
          <a:prstGeom prst="rect">
            <a:avLst/>
          </a:prstGeom>
        </p:spPr>
      </p:pic>
    </p:spTree>
    <p:extLst>
      <p:ext uri="{BB962C8B-B14F-4D97-AF65-F5344CB8AC3E}">
        <p14:creationId xmlns:p14="http://schemas.microsoft.com/office/powerpoint/2010/main" val="2374982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C4407-117D-3E44-A90D-7739495CA86B}"/>
              </a:ext>
            </a:extLst>
          </p:cNvPr>
          <p:cNvSpPr>
            <a:spLocks noGrp="1"/>
          </p:cNvSpPr>
          <p:nvPr>
            <p:ph type="title"/>
          </p:nvPr>
        </p:nvSpPr>
        <p:spPr/>
        <p:txBody>
          <a:bodyPr/>
          <a:lstStyle/>
          <a:p>
            <a:r>
              <a:rPr lang="en-US" dirty="0"/>
              <a:t>WWW</a:t>
            </a:r>
          </a:p>
        </p:txBody>
      </p:sp>
      <p:sp>
        <p:nvSpPr>
          <p:cNvPr id="3" name="Content Placeholder 2">
            <a:extLst>
              <a:ext uri="{FF2B5EF4-FFF2-40B4-BE49-F238E27FC236}">
                <a16:creationId xmlns:a16="http://schemas.microsoft.com/office/drawing/2014/main" id="{18219F62-FA92-BB43-9342-D5211CE18E08}"/>
              </a:ext>
            </a:extLst>
          </p:cNvPr>
          <p:cNvSpPr>
            <a:spLocks noGrp="1"/>
          </p:cNvSpPr>
          <p:nvPr>
            <p:ph idx="1"/>
          </p:nvPr>
        </p:nvSpPr>
        <p:spPr/>
        <p:txBody>
          <a:bodyPr/>
          <a:lstStyle/>
          <a:p>
            <a:r>
              <a:rPr lang="en-US" dirty="0"/>
              <a:t>What are looking at?</a:t>
            </a:r>
          </a:p>
          <a:p>
            <a:r>
              <a:rPr lang="en-US" dirty="0"/>
              <a:t>Where is it?</a:t>
            </a:r>
          </a:p>
          <a:p>
            <a:r>
              <a:rPr lang="en-US" dirty="0"/>
              <a:t>What does it mean?</a:t>
            </a:r>
          </a:p>
          <a:p>
            <a:endParaRPr lang="en-US" dirty="0"/>
          </a:p>
          <a:p>
            <a:r>
              <a:rPr lang="en-US" dirty="0"/>
              <a:t>A nice Writing Frame for Statistical Interpretation</a:t>
            </a:r>
          </a:p>
        </p:txBody>
      </p:sp>
      <p:pic>
        <p:nvPicPr>
          <p:cNvPr id="5" name="Picture 4">
            <a:extLst>
              <a:ext uri="{FF2B5EF4-FFF2-40B4-BE49-F238E27FC236}">
                <a16:creationId xmlns:a16="http://schemas.microsoft.com/office/drawing/2014/main" id="{5547D435-8B0F-C64C-8308-31DB68F94D78}"/>
              </a:ext>
            </a:extLst>
          </p:cNvPr>
          <p:cNvPicPr>
            <a:picLocks noChangeAspect="1"/>
          </p:cNvPicPr>
          <p:nvPr/>
        </p:nvPicPr>
        <p:blipFill>
          <a:blip r:embed="rId3"/>
          <a:stretch>
            <a:fillRect/>
          </a:stretch>
        </p:blipFill>
        <p:spPr>
          <a:xfrm rot="20610330">
            <a:off x="312825" y="226847"/>
            <a:ext cx="2923506" cy="2627334"/>
          </a:xfrm>
          <a:prstGeom prst="rect">
            <a:avLst/>
          </a:prstGeom>
        </p:spPr>
      </p:pic>
    </p:spTree>
    <p:extLst>
      <p:ext uri="{BB962C8B-B14F-4D97-AF65-F5344CB8AC3E}">
        <p14:creationId xmlns:p14="http://schemas.microsoft.com/office/powerpoint/2010/main" val="11744365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2D251F"/>
      </a:dk2>
      <a:lt2>
        <a:srgbClr val="FAE9C5"/>
      </a:lt2>
      <a:accent1>
        <a:srgbClr val="ED3846"/>
      </a:accent1>
      <a:accent2>
        <a:srgbClr val="F87184"/>
      </a:accent2>
      <a:accent3>
        <a:srgbClr val="EC9DA9"/>
      </a:accent3>
      <a:accent4>
        <a:srgbClr val="ECC190"/>
      </a:accent4>
      <a:accent5>
        <a:srgbClr val="FFB268"/>
      </a:accent5>
      <a:accent6>
        <a:srgbClr val="F98657"/>
      </a:accent6>
      <a:hlink>
        <a:srgbClr val="B97669"/>
      </a:hlink>
      <a:folHlink>
        <a:srgbClr val="9E94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BCCF8060-3FCB-4641-B728-8A589529B1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{528637DE-65B7-0D44-A5C9-ED6F0C1D2CD3}tf16401378</Template>
  <TotalTime>437</TotalTime>
  <Words>2206</Words>
  <Application>Microsoft Office PowerPoint</Application>
  <PresentationFormat>Widescreen</PresentationFormat>
  <Paragraphs>246</Paragraphs>
  <Slides>25</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MS Shell Dlg 2</vt:lpstr>
      <vt:lpstr>Wingdings</vt:lpstr>
      <vt:lpstr>Wingdings 3</vt:lpstr>
      <vt:lpstr>Madison</vt:lpstr>
      <vt:lpstr>Measuring and Monitoring Overtime</vt:lpstr>
      <vt:lpstr>This workshop is all about Mindset…Yours</vt:lpstr>
      <vt:lpstr>The Underlying Thinking</vt:lpstr>
      <vt:lpstr>Topic tests, Class tests</vt:lpstr>
      <vt:lpstr>Hogan’s Answers</vt:lpstr>
      <vt:lpstr>Regular Overtime Comparison </vt:lpstr>
      <vt:lpstr>NZC to Thinking, Hogan’s Rubric </vt:lpstr>
      <vt:lpstr>How to Measure Thinking</vt:lpstr>
      <vt:lpstr>WWW</vt:lpstr>
      <vt:lpstr>What?…- Cohort Overtime Example</vt:lpstr>
      <vt:lpstr>Where? …Cohort Overtime Example</vt:lpstr>
      <vt:lpstr>W-Means? …Cohort Overtime Example</vt:lpstr>
      <vt:lpstr>Another View</vt:lpstr>
      <vt:lpstr>Another View</vt:lpstr>
      <vt:lpstr>What would an HOD see?</vt:lpstr>
      <vt:lpstr>Remember - WWW</vt:lpstr>
      <vt:lpstr>What?...Class Overtime Example</vt:lpstr>
      <vt:lpstr>Where?...Class Overtime Example</vt:lpstr>
      <vt:lpstr>W-Means?...Class Overtime Example</vt:lpstr>
      <vt:lpstr>Another View</vt:lpstr>
      <vt:lpstr>What would a class teacher see?</vt:lpstr>
      <vt:lpstr>What do I see?</vt:lpstr>
      <vt:lpstr>My Comments for a Class</vt:lpstr>
      <vt:lpstr>This is Measuring and Monitoring Overtime. </vt:lpstr>
      <vt:lpstr>Le Fin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Measuring and Monitoring Overtime</dc:title>
  <dc:creator>Jim Hogan</dc:creator>
  <cp:lastModifiedBy>Craig and Jan McFarlane</cp:lastModifiedBy>
  <cp:revision>36</cp:revision>
  <dcterms:created xsi:type="dcterms:W3CDTF">2018-10-30T19:59:44Z</dcterms:created>
  <dcterms:modified xsi:type="dcterms:W3CDTF">2018-12-02T18:54:17Z</dcterms:modified>
</cp:coreProperties>
</file>